
<file path=[Content_Types].xml><?xml version="1.0" encoding="utf-8"?>
<Types xmlns="http://schemas.openxmlformats.org/package/2006/content-types">
  <Default Extension="png" ContentType="image/png"/>
  <Default Extension="jfif" ContentType="image/jpe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media/image5.jpg" ContentType="image/png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7.xml" ContentType="application/vnd.openxmlformats-officedocument.presentationml.notesSlide+xml"/>
  <Override PartName="/ppt/media/image20.jpg" ContentType="image/png"/>
  <Override PartName="/ppt/theme/themeOverride2.xml" ContentType="application/vnd.openxmlformats-officedocument.themeOverr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10.xml" ContentType="application/vnd.openxmlformats-officedocument.presentationml.notesSlide+xml"/>
  <Override PartName="/ppt/theme/themeOverride4.xml" ContentType="application/vnd.openxmlformats-officedocument.themeOverr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heme/themeOverride5.xml" ContentType="application/vnd.openxmlformats-officedocument.themeOverride+xml"/>
  <Override PartName="/ppt/notesSlides/notesSlide13.xml" ContentType="application/vnd.openxmlformats-officedocument.presentationml.notesSlide+xml"/>
  <Override PartName="/ppt/theme/themeOverride6.xml" ContentType="application/vnd.openxmlformats-officedocument.themeOverride+xml"/>
  <Override PartName="/ppt/notesSlides/notesSlide14.xml" ContentType="application/vnd.openxmlformats-officedocument.presentationml.notesSlide+xml"/>
  <Override PartName="/ppt/theme/themeOverride7.xml" ContentType="application/vnd.openxmlformats-officedocument.themeOverride+xml"/>
  <Override PartName="/ppt/notesSlides/notesSlide15.xml" ContentType="application/vnd.openxmlformats-officedocument.presentationml.notesSlide+xml"/>
  <Override PartName="/ppt/theme/themeOverride8.xml" ContentType="application/vnd.openxmlformats-officedocument.themeOverr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6" r:id="rId2"/>
    <p:sldId id="274" r:id="rId3"/>
    <p:sldId id="257" r:id="rId4"/>
    <p:sldId id="258" r:id="rId5"/>
    <p:sldId id="269" r:id="rId6"/>
    <p:sldId id="262" r:id="rId7"/>
    <p:sldId id="266" r:id="rId8"/>
    <p:sldId id="260" r:id="rId9"/>
    <p:sldId id="271" r:id="rId10"/>
    <p:sldId id="259" r:id="rId11"/>
    <p:sldId id="261" r:id="rId12"/>
    <p:sldId id="265" r:id="rId13"/>
    <p:sldId id="268" r:id="rId14"/>
    <p:sldId id="267" r:id="rId15"/>
    <p:sldId id="263" r:id="rId16"/>
    <p:sldId id="272" r:id="rId17"/>
    <p:sldId id="264" r:id="rId18"/>
    <p:sldId id="270" r:id="rId19"/>
    <p:sldId id="273" r:id="rId20"/>
    <p:sldId id="275" r:id="rId21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Közepesen sötét stílus 2 – 1. jelölőszín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464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108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445549-ACE2-441D-BD6C-8CA3B0AF2132}" type="datetimeFigureOut">
              <a:rPr lang="hu-HU" smtClean="0"/>
              <a:t>2023.04.20</a:t>
            </a:fld>
            <a:endParaRPr lang="hu-HU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u-HU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BAA425-AACC-41F3-BE8A-561916224E2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4193645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BAA425-AACC-41F3-BE8A-561916224E2B}" type="slidenum">
              <a:rPr lang="hu-HU" smtClean="0"/>
              <a:t>2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3831341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BAA425-AACC-41F3-BE8A-561916224E2B}" type="slidenum">
              <a:rPr lang="hu-HU" smtClean="0"/>
              <a:t>11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5986498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BAA425-AACC-41F3-BE8A-561916224E2B}" type="slidenum">
              <a:rPr lang="hu-HU" smtClean="0"/>
              <a:t>12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1402557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BAA425-AACC-41F3-BE8A-561916224E2B}" type="slidenum">
              <a:rPr lang="hu-HU" smtClean="0"/>
              <a:t>13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7811891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BAA425-AACC-41F3-BE8A-561916224E2B}" type="slidenum">
              <a:rPr lang="hu-HU" smtClean="0"/>
              <a:t>14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5184487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BAA425-AACC-41F3-BE8A-561916224E2B}" type="slidenum">
              <a:rPr lang="hu-HU" smtClean="0"/>
              <a:t>15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5478687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BAA425-AACC-41F3-BE8A-561916224E2B}" type="slidenum">
              <a:rPr lang="hu-HU" smtClean="0"/>
              <a:t>16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1181462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BAA425-AACC-41F3-BE8A-561916224E2B}" type="slidenum">
              <a:rPr lang="hu-HU" smtClean="0"/>
              <a:t>17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8326130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BAA425-AACC-41F3-BE8A-561916224E2B}" type="slidenum">
              <a:rPr lang="hu-HU" smtClean="0"/>
              <a:t>18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1874880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BAA425-AACC-41F3-BE8A-561916224E2B}" type="slidenum">
              <a:rPr lang="hu-HU" smtClean="0"/>
              <a:t>19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05042194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BAA425-AACC-41F3-BE8A-561916224E2B}" type="slidenum">
              <a:rPr lang="hu-HU" smtClean="0"/>
              <a:t>20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9928866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BAA425-AACC-41F3-BE8A-561916224E2B}" type="slidenum">
              <a:rPr lang="hu-HU" smtClean="0"/>
              <a:t>3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8124780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BAA425-AACC-41F3-BE8A-561916224E2B}" type="slidenum">
              <a:rPr lang="hu-HU" smtClean="0"/>
              <a:t>4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6477178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BAA425-AACC-41F3-BE8A-561916224E2B}" type="slidenum">
              <a:rPr lang="hu-HU" smtClean="0"/>
              <a:t>5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6349011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BAA425-AACC-41F3-BE8A-561916224E2B}" type="slidenum">
              <a:rPr lang="hu-HU" smtClean="0"/>
              <a:t>6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9339018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BAA425-AACC-41F3-BE8A-561916224E2B}" type="slidenum">
              <a:rPr lang="hu-HU" smtClean="0"/>
              <a:t>7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0750451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BAA425-AACC-41F3-BE8A-561916224E2B}" type="slidenum">
              <a:rPr lang="hu-HU" smtClean="0"/>
              <a:t>8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2341528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BAA425-AACC-41F3-BE8A-561916224E2B}" type="slidenum">
              <a:rPr lang="hu-HU" smtClean="0"/>
              <a:t>9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7253668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BAA425-AACC-41F3-BE8A-561916224E2B}" type="slidenum">
              <a:rPr lang="hu-HU" smtClean="0"/>
              <a:t>10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9456773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9A28F-8034-4315-9366-15CC356A8567}" type="datetimeFigureOut">
              <a:rPr lang="hu-HU" smtClean="0"/>
              <a:t>2023.04.20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59996F-905B-4B8F-ACF9-9355622A406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5212152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9A28F-8034-4315-9366-15CC356A8567}" type="datetimeFigureOut">
              <a:rPr lang="hu-HU" smtClean="0"/>
              <a:t>2023.04.20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59996F-905B-4B8F-ACF9-9355622A406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494770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9A28F-8034-4315-9366-15CC356A8567}" type="datetimeFigureOut">
              <a:rPr lang="hu-HU" smtClean="0"/>
              <a:t>2023.04.20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59996F-905B-4B8F-ACF9-9355622A406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9400112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9A28F-8034-4315-9366-15CC356A8567}" type="datetimeFigureOut">
              <a:rPr lang="hu-HU" smtClean="0"/>
              <a:t>2023.04.20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59996F-905B-4B8F-ACF9-9355622A406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7762944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9A28F-8034-4315-9366-15CC356A8567}" type="datetimeFigureOut">
              <a:rPr lang="hu-HU" smtClean="0"/>
              <a:t>2023.04.20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59996F-905B-4B8F-ACF9-9355622A406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5458051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9A28F-8034-4315-9366-15CC356A8567}" type="datetimeFigureOut">
              <a:rPr lang="hu-HU" smtClean="0"/>
              <a:t>2023.04.20</a:t>
            </a:fld>
            <a:endParaRPr lang="hu-HU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59996F-905B-4B8F-ACF9-9355622A406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7289759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Szöveg hely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7" name="Dátum hely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9A28F-8034-4315-9366-15CC356A8567}" type="datetimeFigureOut">
              <a:rPr lang="hu-HU" smtClean="0"/>
              <a:t>2023.04.20</a:t>
            </a:fld>
            <a:endParaRPr lang="hu-HU"/>
          </a:p>
        </p:txBody>
      </p:sp>
      <p:sp>
        <p:nvSpPr>
          <p:cNvPr id="8" name="Élőláb hely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Dia számának hely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59996F-905B-4B8F-ACF9-9355622A406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1603921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Dátum hely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9A28F-8034-4315-9366-15CC356A8567}" type="datetimeFigureOut">
              <a:rPr lang="hu-HU" smtClean="0"/>
              <a:t>2023.04.20</a:t>
            </a:fld>
            <a:endParaRPr lang="hu-HU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59996F-905B-4B8F-ACF9-9355622A406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0979234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9A28F-8034-4315-9366-15CC356A8567}" type="datetimeFigureOut">
              <a:rPr lang="hu-HU" smtClean="0"/>
              <a:t>2023.04.20</a:t>
            </a:fld>
            <a:endParaRPr lang="hu-HU"/>
          </a:p>
        </p:txBody>
      </p:sp>
      <p:sp>
        <p:nvSpPr>
          <p:cNvPr id="3" name="Élőláb hely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59996F-905B-4B8F-ACF9-9355622A406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9468448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9A28F-8034-4315-9366-15CC356A8567}" type="datetimeFigureOut">
              <a:rPr lang="hu-HU" smtClean="0"/>
              <a:t>2023.04.20</a:t>
            </a:fld>
            <a:endParaRPr lang="hu-HU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59996F-905B-4B8F-ACF9-9355622A406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5300202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Kép helye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9A28F-8034-4315-9366-15CC356A8567}" type="datetimeFigureOut">
              <a:rPr lang="hu-HU" smtClean="0"/>
              <a:t>2023.04.20</a:t>
            </a:fld>
            <a:endParaRPr lang="hu-HU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59996F-905B-4B8F-ACF9-9355622A406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7699037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69A28F-8034-4315-9366-15CC356A8567}" type="datetimeFigureOut">
              <a:rPr lang="hu-HU" smtClean="0"/>
              <a:t>2023.04.20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59996F-905B-4B8F-ACF9-9355622A406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9991087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30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3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5.jp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34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4.xml"/><Relationship Id="rId6" Type="http://schemas.openxmlformats.org/officeDocument/2006/relationships/image" Target="../media/image33.png"/><Relationship Id="rId5" Type="http://schemas.openxmlformats.org/officeDocument/2006/relationships/image" Target="../media/image5.jpg"/><Relationship Id="rId4" Type="http://schemas.openxmlformats.org/officeDocument/2006/relationships/image" Target="../media/image32.jf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5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5.xml"/><Relationship Id="rId5" Type="http://schemas.openxmlformats.org/officeDocument/2006/relationships/image" Target="../media/image39.png"/><Relationship Id="rId4" Type="http://schemas.openxmlformats.org/officeDocument/2006/relationships/image" Target="../media/image5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6.xml"/><Relationship Id="rId5" Type="http://schemas.openxmlformats.org/officeDocument/2006/relationships/image" Target="../media/image40.PNG"/><Relationship Id="rId4" Type="http://schemas.openxmlformats.org/officeDocument/2006/relationships/image" Target="../media/image5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7.xml"/><Relationship Id="rId5" Type="http://schemas.openxmlformats.org/officeDocument/2006/relationships/image" Target="../media/image41.PNG"/><Relationship Id="rId4" Type="http://schemas.openxmlformats.org/officeDocument/2006/relationships/image" Target="../media/image5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8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5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.jfif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5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21.PNG"/><Relationship Id="rId5" Type="http://schemas.openxmlformats.org/officeDocument/2006/relationships/image" Target="../media/image5.jpg"/><Relationship Id="rId4" Type="http://schemas.openxmlformats.org/officeDocument/2006/relationships/image" Target="../media/image20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7" Type="http://schemas.openxmlformats.org/officeDocument/2006/relationships/image" Target="../media/image24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0" y="846626"/>
            <a:ext cx="7648575" cy="2257426"/>
          </a:xfrm>
        </p:spPr>
        <p:txBody>
          <a:bodyPr/>
          <a:lstStyle/>
          <a:p>
            <a:r>
              <a:rPr lang="hu-HU" b="1" cap="all" dirty="0">
                <a:solidFill>
                  <a:schemeClr val="bg1"/>
                </a:solidFill>
              </a:rPr>
              <a:t>FORD MOTOR COMPANY</a:t>
            </a:r>
            <a:br>
              <a:rPr lang="hu-HU" b="1" cap="all" dirty="0">
                <a:solidFill>
                  <a:schemeClr val="bg1"/>
                </a:solidFill>
              </a:rPr>
            </a:br>
            <a:endParaRPr lang="hu-HU" b="1" dirty="0">
              <a:solidFill>
                <a:schemeClr val="bg1"/>
              </a:solidFill>
            </a:endParaRPr>
          </a:p>
        </p:txBody>
      </p:sp>
      <p:pic>
        <p:nvPicPr>
          <p:cNvPr id="5" name="Kép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1300" y="2999277"/>
            <a:ext cx="5441949" cy="4081462"/>
          </a:xfrm>
          <a:prstGeom prst="rect">
            <a:avLst/>
          </a:prstGeom>
        </p:spPr>
      </p:pic>
      <p:sp>
        <p:nvSpPr>
          <p:cNvPr id="6" name="Téglalap 5"/>
          <p:cNvSpPr/>
          <p:nvPr/>
        </p:nvSpPr>
        <p:spPr>
          <a:xfrm>
            <a:off x="0" y="2229836"/>
            <a:ext cx="610552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u-HU" sz="4400" cap="all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Autó Szalon Weboldal</a:t>
            </a:r>
          </a:p>
        </p:txBody>
      </p:sp>
      <p:pic>
        <p:nvPicPr>
          <p:cNvPr id="7" name="Kép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75" y="194617"/>
            <a:ext cx="2654546" cy="1018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2320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bg1"/>
            </a:gs>
            <a:gs pos="12000">
              <a:schemeClr val="accent5">
                <a:lumMod val="40000"/>
                <a:lumOff val="6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ép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"/>
            <a:ext cx="12192000" cy="1285875"/>
          </a:xfrm>
          <a:prstGeom prst="rect">
            <a:avLst/>
          </a:prstGeom>
          <a:noFill/>
          <a:effectLst>
            <a:glow>
              <a:schemeClr val="accent1"/>
            </a:glow>
            <a:reflection endPos="0" dir="5400000" sy="-100000" algn="bl" rotWithShape="0"/>
          </a:effectLst>
        </p:spPr>
      </p:pic>
      <p:sp>
        <p:nvSpPr>
          <p:cNvPr id="8" name="Téglalap 7"/>
          <p:cNvSpPr/>
          <p:nvPr/>
        </p:nvSpPr>
        <p:spPr>
          <a:xfrm>
            <a:off x="4702681" y="258214"/>
            <a:ext cx="2881502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u-HU" sz="4400" cap="all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Front-end </a:t>
            </a:r>
          </a:p>
        </p:txBody>
      </p:sp>
      <p:sp>
        <p:nvSpPr>
          <p:cNvPr id="23" name="Téglalap 22"/>
          <p:cNvSpPr/>
          <p:nvPr/>
        </p:nvSpPr>
        <p:spPr>
          <a:xfrm>
            <a:off x="4702681" y="1544089"/>
            <a:ext cx="700354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u-HU" sz="2800" b="1" dirty="0" err="1"/>
              <a:t>CarsList</a:t>
            </a:r>
            <a:r>
              <a:rPr lang="hu-HU" sz="2800" b="1" dirty="0"/>
              <a:t> </a:t>
            </a:r>
            <a:r>
              <a:rPr lang="hu-HU" sz="2800" b="1" dirty="0" err="1"/>
              <a:t>vue</a:t>
            </a:r>
            <a:r>
              <a:rPr lang="hu-HU" sz="2800" b="1" dirty="0"/>
              <a:t> oldal</a:t>
            </a:r>
            <a:endParaRPr lang="hu-HU" sz="2800" b="1" cap="all" dirty="0">
              <a:latin typeface="+mj-lt"/>
              <a:ea typeface="+mj-ea"/>
              <a:cs typeface="+mj-cs"/>
            </a:endParaRPr>
          </a:p>
        </p:txBody>
      </p:sp>
      <p:pic>
        <p:nvPicPr>
          <p:cNvPr id="6" name="Kép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413" y="1734066"/>
            <a:ext cx="4069268" cy="2288964"/>
          </a:xfrm>
          <a:prstGeom prst="rect">
            <a:avLst/>
          </a:prstGeom>
        </p:spPr>
      </p:pic>
      <p:pic>
        <p:nvPicPr>
          <p:cNvPr id="7" name="Kép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413" y="4666681"/>
            <a:ext cx="6161350" cy="1668192"/>
          </a:xfrm>
          <a:prstGeom prst="rect">
            <a:avLst/>
          </a:prstGeom>
        </p:spPr>
      </p:pic>
      <p:pic>
        <p:nvPicPr>
          <p:cNvPr id="9" name="Kép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4183" y="4857750"/>
            <a:ext cx="4115374" cy="1286054"/>
          </a:xfrm>
          <a:prstGeom prst="rect">
            <a:avLst/>
          </a:prstGeom>
        </p:spPr>
      </p:pic>
      <p:sp>
        <p:nvSpPr>
          <p:cNvPr id="11" name="Szövegdoboz 10"/>
          <p:cNvSpPr txBox="1"/>
          <p:nvPr/>
        </p:nvSpPr>
        <p:spPr>
          <a:xfrm>
            <a:off x="4702681" y="2184711"/>
            <a:ext cx="700354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hu-HU" dirty="0"/>
              <a:t>Az autókat </a:t>
            </a:r>
            <a:r>
              <a:rPr lang="hu-HU" dirty="0" err="1"/>
              <a:t>DataService.getModels</a:t>
            </a:r>
            <a:r>
              <a:rPr lang="hu-HU" dirty="0"/>
              <a:t>() függvény segítségével lekérjük az adatbázisból a Vue.js </a:t>
            </a:r>
            <a:r>
              <a:rPr lang="hu-HU" dirty="0" err="1"/>
              <a:t>componens</a:t>
            </a:r>
            <a:r>
              <a:rPr lang="hu-HU" dirty="0"/>
              <a:t>-be. </a:t>
            </a:r>
          </a:p>
          <a:p>
            <a:pPr algn="just"/>
            <a:r>
              <a:rPr lang="hu-HU" dirty="0"/>
              <a:t>A modelleket egy v-</a:t>
            </a:r>
            <a:r>
              <a:rPr lang="hu-HU" dirty="0" err="1"/>
              <a:t>for</a:t>
            </a:r>
            <a:r>
              <a:rPr lang="hu-HU" dirty="0"/>
              <a:t> segítségével </a:t>
            </a:r>
            <a:r>
              <a:rPr lang="hu-HU" dirty="0" err="1"/>
              <a:t>kilistázza</a:t>
            </a:r>
            <a:r>
              <a:rPr lang="hu-HU" dirty="0"/>
              <a:t> a program.</a:t>
            </a:r>
          </a:p>
          <a:p>
            <a:pPr algn="just"/>
            <a:r>
              <a:rPr lang="hu-HU" dirty="0"/>
              <a:t>Az autók között tudunk keresni egy input segítségével, amelyhez a </a:t>
            </a:r>
            <a:r>
              <a:rPr lang="hu-HU" dirty="0" err="1"/>
              <a:t>filteredModels</a:t>
            </a:r>
            <a:r>
              <a:rPr lang="hu-HU" dirty="0"/>
              <a:t> függvényt használtuk. A keresőbe való gépelés során csak</a:t>
            </a:r>
          </a:p>
          <a:p>
            <a:pPr algn="just"/>
            <a:r>
              <a:rPr lang="hu-HU" dirty="0"/>
              <a:t>azokat a modelleket jeleníti meg, melyeknek megegyezik a models.name értéke a keresett autójával.  </a:t>
            </a:r>
          </a:p>
        </p:txBody>
      </p:sp>
      <p:sp>
        <p:nvSpPr>
          <p:cNvPr id="15" name="Szövegdoboz 14"/>
          <p:cNvSpPr txBox="1"/>
          <p:nvPr/>
        </p:nvSpPr>
        <p:spPr>
          <a:xfrm>
            <a:off x="633413" y="4023030"/>
            <a:ext cx="13780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400" dirty="0"/>
              <a:t>Weboldalról kép</a:t>
            </a:r>
          </a:p>
        </p:txBody>
      </p:sp>
      <p:sp>
        <p:nvSpPr>
          <p:cNvPr id="16" name="Szövegdoboz 15"/>
          <p:cNvSpPr txBox="1"/>
          <p:nvPr/>
        </p:nvSpPr>
        <p:spPr>
          <a:xfrm>
            <a:off x="633413" y="6334873"/>
            <a:ext cx="16442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400" dirty="0"/>
              <a:t>Modellek kilistázása</a:t>
            </a:r>
          </a:p>
        </p:txBody>
      </p:sp>
      <p:sp>
        <p:nvSpPr>
          <p:cNvPr id="17" name="Szövegdoboz 16"/>
          <p:cNvSpPr txBox="1"/>
          <p:nvPr/>
        </p:nvSpPr>
        <p:spPr>
          <a:xfrm>
            <a:off x="7590851" y="6334872"/>
            <a:ext cx="15486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400" dirty="0"/>
              <a:t>Modellek keresése</a:t>
            </a:r>
          </a:p>
        </p:txBody>
      </p:sp>
    </p:spTree>
    <p:extLst>
      <p:ext uri="{BB962C8B-B14F-4D97-AF65-F5344CB8AC3E}">
        <p14:creationId xmlns:p14="http://schemas.microsoft.com/office/powerpoint/2010/main" val="2333046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bg1"/>
            </a:gs>
            <a:gs pos="12000">
              <a:schemeClr val="accent5">
                <a:lumMod val="40000"/>
                <a:lumOff val="6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ép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"/>
            <a:ext cx="12192000" cy="1285875"/>
          </a:xfrm>
          <a:prstGeom prst="rect">
            <a:avLst/>
          </a:prstGeom>
          <a:noFill/>
          <a:effectLst>
            <a:glow>
              <a:schemeClr val="accent1"/>
            </a:glow>
            <a:reflection endPos="0" dir="5400000" sy="-100000" algn="bl" rotWithShape="0"/>
          </a:effectLst>
        </p:spPr>
      </p:pic>
      <p:sp>
        <p:nvSpPr>
          <p:cNvPr id="8" name="Téglalap 7"/>
          <p:cNvSpPr/>
          <p:nvPr/>
        </p:nvSpPr>
        <p:spPr>
          <a:xfrm>
            <a:off x="4702681" y="258214"/>
            <a:ext cx="2881502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u-HU" sz="4400" cap="all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Front-end </a:t>
            </a:r>
          </a:p>
        </p:txBody>
      </p:sp>
      <p:sp>
        <p:nvSpPr>
          <p:cNvPr id="23" name="Téglalap 22"/>
          <p:cNvSpPr/>
          <p:nvPr/>
        </p:nvSpPr>
        <p:spPr>
          <a:xfrm>
            <a:off x="349756" y="1473682"/>
            <a:ext cx="359359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u-HU" sz="2800" b="1" dirty="0" err="1"/>
              <a:t>Konfigurátor</a:t>
            </a:r>
            <a:r>
              <a:rPr lang="hu-HU" sz="2800" b="1" dirty="0"/>
              <a:t> </a:t>
            </a:r>
            <a:r>
              <a:rPr lang="hu-HU" sz="2800" b="1" dirty="0" err="1"/>
              <a:t>vue</a:t>
            </a:r>
            <a:r>
              <a:rPr lang="hu-HU" sz="2800" b="1" dirty="0"/>
              <a:t> oldal</a:t>
            </a:r>
            <a:endParaRPr lang="hu-HU" sz="2800" b="1" cap="all" dirty="0">
              <a:latin typeface="+mj-lt"/>
              <a:ea typeface="+mj-ea"/>
              <a:cs typeface="+mj-cs"/>
            </a:endParaRPr>
          </a:p>
        </p:txBody>
      </p:sp>
      <p:sp>
        <p:nvSpPr>
          <p:cNvPr id="11" name="Szövegdoboz 10"/>
          <p:cNvSpPr txBox="1"/>
          <p:nvPr/>
        </p:nvSpPr>
        <p:spPr>
          <a:xfrm>
            <a:off x="349756" y="2184711"/>
            <a:ext cx="700354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hu-HU" dirty="0"/>
              <a:t>A </a:t>
            </a:r>
            <a:r>
              <a:rPr lang="hu-HU" dirty="0" err="1"/>
              <a:t>konfigurátor</a:t>
            </a:r>
            <a:r>
              <a:rPr lang="hu-HU" dirty="0"/>
              <a:t> oldalon testre tudod szabni a kiválasztott modellt.</a:t>
            </a:r>
          </a:p>
          <a:p>
            <a:pPr algn="just"/>
            <a:r>
              <a:rPr lang="hu-HU" dirty="0"/>
              <a:t>Az autónak meg tudod választani a külső és belső színét, amely vizuálisan is megjelenik a weboldalon. A modellen továbbá három darab extra felszereltség is választható, de ennek választása nem kötelező.</a:t>
            </a:r>
          </a:p>
          <a:p>
            <a:pPr algn="just"/>
            <a:endParaRPr lang="hu-HU" dirty="0"/>
          </a:p>
          <a:p>
            <a:pPr algn="just"/>
            <a:r>
              <a:rPr lang="hu-HU" dirty="0"/>
              <a:t>Az oldalon továbbá látható az autó leírása, adatai és ára. Az adatokat, képeket az adatbázisból érjük el. Ha befejeztük az autó konfigurálását a „Kész” gombra kattintva összegezi az oldal választásunkat.</a:t>
            </a:r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56" y="4493035"/>
            <a:ext cx="2955419" cy="1984923"/>
          </a:xfrm>
          <a:prstGeom prst="rect">
            <a:avLst/>
          </a:prstGeom>
        </p:spPr>
      </p:pic>
      <p:pic>
        <p:nvPicPr>
          <p:cNvPr id="5" name="Kép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3350" y="4493035"/>
            <a:ext cx="3033740" cy="1983600"/>
          </a:xfrm>
          <a:prstGeom prst="rect">
            <a:avLst/>
          </a:prstGeom>
        </p:spPr>
      </p:pic>
      <p:sp>
        <p:nvSpPr>
          <p:cNvPr id="10" name="Szövegdoboz 9"/>
          <p:cNvSpPr txBox="1"/>
          <p:nvPr/>
        </p:nvSpPr>
        <p:spPr>
          <a:xfrm>
            <a:off x="349756" y="6476635"/>
            <a:ext cx="23979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400" dirty="0"/>
              <a:t>Modell megjelenítése (részlet)</a:t>
            </a:r>
          </a:p>
        </p:txBody>
      </p:sp>
      <p:sp>
        <p:nvSpPr>
          <p:cNvPr id="13" name="Szövegdoboz 12"/>
          <p:cNvSpPr txBox="1"/>
          <p:nvPr/>
        </p:nvSpPr>
        <p:spPr>
          <a:xfrm>
            <a:off x="3943350" y="6476634"/>
            <a:ext cx="28768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400" dirty="0"/>
              <a:t>Az autó kiválasztásának az eseménye</a:t>
            </a:r>
          </a:p>
        </p:txBody>
      </p:sp>
      <p:pic>
        <p:nvPicPr>
          <p:cNvPr id="14" name="Kép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84183" y="4187034"/>
            <a:ext cx="4070400" cy="2289600"/>
          </a:xfrm>
          <a:prstGeom prst="rect">
            <a:avLst/>
          </a:prstGeom>
        </p:spPr>
      </p:pic>
      <p:sp>
        <p:nvSpPr>
          <p:cNvPr id="16" name="Szövegdoboz 15"/>
          <p:cNvSpPr txBox="1"/>
          <p:nvPr/>
        </p:nvSpPr>
        <p:spPr>
          <a:xfrm>
            <a:off x="7584183" y="6476634"/>
            <a:ext cx="15495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400" dirty="0"/>
              <a:t>Weboldalról képek</a:t>
            </a:r>
          </a:p>
        </p:txBody>
      </p:sp>
      <p:pic>
        <p:nvPicPr>
          <p:cNvPr id="15" name="Kép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84183" y="1591653"/>
            <a:ext cx="4070400" cy="228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9793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alphaModFix amt="9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églalap 8">
            <a:extLst>
              <a:ext uri="{FF2B5EF4-FFF2-40B4-BE49-F238E27FC236}">
                <a16:creationId xmlns:a16="http://schemas.microsoft.com/office/drawing/2014/main" id="{8CDC7CCA-15CE-4935-9FEF-D8594B9DE024}"/>
              </a:ext>
            </a:extLst>
          </p:cNvPr>
          <p:cNvSpPr/>
          <p:nvPr/>
        </p:nvSpPr>
        <p:spPr>
          <a:xfrm>
            <a:off x="1" y="1027657"/>
            <a:ext cx="12191999" cy="5830343"/>
          </a:xfrm>
          <a:prstGeom prst="rect">
            <a:avLst/>
          </a:prstGeom>
          <a:solidFill>
            <a:schemeClr val="tx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90000"/>
              </a:lnSpc>
              <a:spcBef>
                <a:spcPts val="1000"/>
              </a:spcBef>
              <a:buClr>
                <a:schemeClr val="lt1"/>
              </a:buClr>
              <a:buSzPts val="1600"/>
            </a:pPr>
            <a:endParaRPr lang="hu-HU" dirty="0"/>
          </a:p>
        </p:txBody>
      </p:sp>
      <p:pic>
        <p:nvPicPr>
          <p:cNvPr id="3" name="Kép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"/>
            <a:ext cx="12192000" cy="1285875"/>
          </a:xfrm>
          <a:prstGeom prst="rect">
            <a:avLst/>
          </a:prstGeom>
          <a:noFill/>
          <a:effectLst>
            <a:glow>
              <a:schemeClr val="accent1"/>
            </a:glow>
            <a:reflection endPos="0" dir="5400000" sy="-100000" algn="bl" rotWithShape="0"/>
          </a:effectLst>
        </p:spPr>
      </p:pic>
      <p:sp>
        <p:nvSpPr>
          <p:cNvPr id="8" name="Téglalap 7"/>
          <p:cNvSpPr/>
          <p:nvPr/>
        </p:nvSpPr>
        <p:spPr>
          <a:xfrm>
            <a:off x="4359401" y="258214"/>
            <a:ext cx="347319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u-HU" sz="4400" cap="all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Regisztráció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F64FDA64-A768-4B1A-AC60-3CA00FA297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62006" y="2128065"/>
            <a:ext cx="2746189" cy="1716368"/>
          </a:xfrm>
          <a:prstGeom prst="rect">
            <a:avLst/>
          </a:prstGeom>
        </p:spPr>
      </p:pic>
      <p:sp>
        <p:nvSpPr>
          <p:cNvPr id="5" name="Szövegdoboz 4">
            <a:extLst>
              <a:ext uri="{FF2B5EF4-FFF2-40B4-BE49-F238E27FC236}">
                <a16:creationId xmlns:a16="http://schemas.microsoft.com/office/drawing/2014/main" id="{DC2895F3-2459-49E8-B5F9-D21C91CEA569}"/>
              </a:ext>
            </a:extLst>
          </p:cNvPr>
          <p:cNvSpPr txBox="1"/>
          <p:nvPr/>
        </p:nvSpPr>
        <p:spPr>
          <a:xfrm>
            <a:off x="627547" y="1562077"/>
            <a:ext cx="467677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solidFill>
                  <a:schemeClr val="bg1"/>
                </a:solidFill>
              </a:rPr>
              <a:t>A Vue.js </a:t>
            </a:r>
            <a:r>
              <a:rPr lang="hu-HU" dirty="0" err="1">
                <a:solidFill>
                  <a:schemeClr val="bg1"/>
                </a:solidFill>
              </a:rPr>
              <a:t>Frontent</a:t>
            </a:r>
            <a:r>
              <a:rPr lang="hu-HU" dirty="0">
                <a:solidFill>
                  <a:schemeClr val="bg1"/>
                </a:solidFill>
              </a:rPr>
              <a:t>-ben inputok segítségével tudjuk megadni az adatokat. A megadott értékeket a </a:t>
            </a:r>
            <a:r>
              <a:rPr lang="hu-HU" dirty="0" err="1">
                <a:solidFill>
                  <a:schemeClr val="bg1"/>
                </a:solidFill>
              </a:rPr>
              <a:t>frontent</a:t>
            </a:r>
            <a:r>
              <a:rPr lang="hu-HU" dirty="0">
                <a:solidFill>
                  <a:schemeClr val="bg1"/>
                </a:solidFill>
              </a:rPr>
              <a:t> már ellenőrzi például, hogy a jelszónak legalább 8 karaktert kell tartalmaznia. </a:t>
            </a:r>
          </a:p>
        </p:txBody>
      </p:sp>
      <p:sp>
        <p:nvSpPr>
          <p:cNvPr id="2" name="Téglalap 1">
            <a:extLst>
              <a:ext uri="{FF2B5EF4-FFF2-40B4-BE49-F238E27FC236}">
                <a16:creationId xmlns:a16="http://schemas.microsoft.com/office/drawing/2014/main" id="{E62C21D2-B7D4-4750-B8ED-62B1F9886A2B}"/>
              </a:ext>
            </a:extLst>
          </p:cNvPr>
          <p:cNvSpPr/>
          <p:nvPr/>
        </p:nvSpPr>
        <p:spPr>
          <a:xfrm>
            <a:off x="627547" y="3037702"/>
            <a:ext cx="5648327" cy="17163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90000"/>
              </a:lnSpc>
              <a:buClr>
                <a:schemeClr val="lt1"/>
              </a:buClr>
              <a:buSzPts val="1600"/>
            </a:pPr>
            <a:r>
              <a:rPr lang="hu-HU" dirty="0">
                <a:solidFill>
                  <a:schemeClr val="lt1"/>
                </a:solidFill>
              </a:rPr>
              <a:t>A regisztráció a során a bekért adatok közül a jelszót, </a:t>
            </a:r>
            <a:r>
              <a:rPr lang="hu-HU" dirty="0" err="1">
                <a:solidFill>
                  <a:schemeClr val="lt1"/>
                </a:solidFill>
              </a:rPr>
              <a:t>hash</a:t>
            </a:r>
            <a:r>
              <a:rPr lang="hu-HU" dirty="0">
                <a:solidFill>
                  <a:schemeClr val="lt1"/>
                </a:solidFill>
              </a:rPr>
              <a:t>-elve mentjük el az adatbázisba.</a:t>
            </a:r>
            <a:endParaRPr lang="hu-HU" dirty="0"/>
          </a:p>
          <a:p>
            <a:pPr lvl="0">
              <a:lnSpc>
                <a:spcPct val="90000"/>
              </a:lnSpc>
              <a:spcBef>
                <a:spcPts val="1000"/>
              </a:spcBef>
              <a:buClr>
                <a:schemeClr val="lt1"/>
              </a:buClr>
              <a:buSzPts val="1600"/>
            </a:pPr>
            <a:r>
              <a:rPr lang="hu-HU" dirty="0">
                <a:solidFill>
                  <a:schemeClr val="lt1"/>
                </a:solidFill>
              </a:rPr>
              <a:t>Amint a felhasználó </a:t>
            </a:r>
            <a:r>
              <a:rPr lang="hu-HU" dirty="0" err="1">
                <a:solidFill>
                  <a:schemeClr val="lt1"/>
                </a:solidFill>
              </a:rPr>
              <a:t>bejelentkezik,azonnal</a:t>
            </a:r>
            <a:r>
              <a:rPr lang="hu-HU" dirty="0">
                <a:solidFill>
                  <a:schemeClr val="lt1"/>
                </a:solidFill>
              </a:rPr>
              <a:t> megkap egy </a:t>
            </a:r>
            <a:r>
              <a:rPr lang="hu-HU" dirty="0" err="1">
                <a:solidFill>
                  <a:schemeClr val="lt1"/>
                </a:solidFill>
              </a:rPr>
              <a:t>token</a:t>
            </a:r>
            <a:r>
              <a:rPr lang="hu-HU" dirty="0">
                <a:solidFill>
                  <a:schemeClr val="lt1"/>
                </a:solidFill>
              </a:rPr>
              <a:t>-t, ami biztosítja, hogy bejelentkezve </a:t>
            </a:r>
            <a:r>
              <a:rPr lang="hu-HU" dirty="0" err="1">
                <a:solidFill>
                  <a:schemeClr val="lt1"/>
                </a:solidFill>
              </a:rPr>
              <a:t>maradjon.Természetesen</a:t>
            </a:r>
            <a:r>
              <a:rPr lang="hu-HU" dirty="0">
                <a:solidFill>
                  <a:schemeClr val="lt1"/>
                </a:solidFill>
              </a:rPr>
              <a:t> ezt a frontenden is definiálni kell. Ennek megvalósításához a </a:t>
            </a:r>
            <a:r>
              <a:rPr lang="hu-HU" dirty="0" err="1">
                <a:solidFill>
                  <a:schemeClr val="lt1"/>
                </a:solidFill>
              </a:rPr>
              <a:t>JsonWebToken</a:t>
            </a:r>
            <a:r>
              <a:rPr lang="hu-HU" dirty="0">
                <a:solidFill>
                  <a:schemeClr val="lt1"/>
                </a:solidFill>
              </a:rPr>
              <a:t>-t importáltuk.</a:t>
            </a:r>
            <a:endParaRPr lang="hu-HU" dirty="0"/>
          </a:p>
        </p:txBody>
      </p:sp>
      <p:sp>
        <p:nvSpPr>
          <p:cNvPr id="6" name="Téglalap 5">
            <a:extLst>
              <a:ext uri="{FF2B5EF4-FFF2-40B4-BE49-F238E27FC236}">
                <a16:creationId xmlns:a16="http://schemas.microsoft.com/office/drawing/2014/main" id="{4C5C3317-3BEC-4B6E-8F75-B686138AB883}"/>
              </a:ext>
            </a:extLst>
          </p:cNvPr>
          <p:cNvSpPr/>
          <p:nvPr/>
        </p:nvSpPr>
        <p:spPr>
          <a:xfrm>
            <a:off x="7274814" y="3831342"/>
            <a:ext cx="2992374" cy="2984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90000"/>
              </a:lnSpc>
              <a:spcBef>
                <a:spcPts val="1000"/>
              </a:spcBef>
              <a:buClr>
                <a:schemeClr val="lt1"/>
              </a:buClr>
              <a:buSzPts val="1600"/>
            </a:pPr>
            <a:r>
              <a:rPr lang="hu-HU" dirty="0">
                <a:solidFill>
                  <a:schemeClr val="bg1"/>
                </a:solidFill>
              </a:rPr>
              <a:t>A következő adatokat kell</a:t>
            </a:r>
          </a:p>
          <a:p>
            <a:pPr lvl="0">
              <a:lnSpc>
                <a:spcPct val="90000"/>
              </a:lnSpc>
              <a:spcBef>
                <a:spcPts val="1000"/>
              </a:spcBef>
              <a:buClr>
                <a:schemeClr val="lt1"/>
              </a:buClr>
              <a:buSzPts val="1600"/>
            </a:pPr>
            <a:r>
              <a:rPr lang="hu-HU" dirty="0">
                <a:solidFill>
                  <a:schemeClr val="bg1"/>
                </a:solidFill>
              </a:rPr>
              <a:t>megadni a regisztráció során:</a:t>
            </a:r>
          </a:p>
          <a:p>
            <a:pPr marL="285750" lvl="0" indent="-285750">
              <a:lnSpc>
                <a:spcPct val="90000"/>
              </a:lnSpc>
              <a:spcBef>
                <a:spcPts val="1000"/>
              </a:spcBef>
              <a:buClr>
                <a:schemeClr val="lt1"/>
              </a:buClr>
              <a:buSzPts val="1600"/>
              <a:buFont typeface="Arial" panose="020B0604020202020204" pitchFamily="34" charset="0"/>
              <a:buChar char="•"/>
            </a:pPr>
            <a:r>
              <a:rPr lang="hu-HU" dirty="0">
                <a:solidFill>
                  <a:schemeClr val="bg1"/>
                </a:solidFill>
              </a:rPr>
              <a:t>Név</a:t>
            </a:r>
          </a:p>
          <a:p>
            <a:pPr marL="285750" lvl="0" indent="-285750">
              <a:lnSpc>
                <a:spcPct val="90000"/>
              </a:lnSpc>
              <a:spcBef>
                <a:spcPts val="1000"/>
              </a:spcBef>
              <a:buClr>
                <a:schemeClr val="lt1"/>
              </a:buClr>
              <a:buSzPts val="1600"/>
              <a:buFont typeface="Arial" panose="020B0604020202020204" pitchFamily="34" charset="0"/>
              <a:buChar char="•"/>
            </a:pPr>
            <a:r>
              <a:rPr lang="hu-HU" dirty="0">
                <a:solidFill>
                  <a:schemeClr val="bg1"/>
                </a:solidFill>
              </a:rPr>
              <a:t>Email</a:t>
            </a:r>
          </a:p>
          <a:p>
            <a:pPr marL="285750" lvl="0" indent="-285750">
              <a:lnSpc>
                <a:spcPct val="90000"/>
              </a:lnSpc>
              <a:spcBef>
                <a:spcPts val="1000"/>
              </a:spcBef>
              <a:buClr>
                <a:schemeClr val="lt1"/>
              </a:buClr>
              <a:buSzPts val="1600"/>
              <a:buFont typeface="Arial" panose="020B0604020202020204" pitchFamily="34" charset="0"/>
              <a:buChar char="•"/>
            </a:pPr>
            <a:r>
              <a:rPr lang="hu-HU" dirty="0">
                <a:solidFill>
                  <a:schemeClr val="bg1"/>
                </a:solidFill>
              </a:rPr>
              <a:t>Lakcím</a:t>
            </a:r>
          </a:p>
          <a:p>
            <a:pPr marL="285750" lvl="0" indent="-285750">
              <a:lnSpc>
                <a:spcPct val="90000"/>
              </a:lnSpc>
              <a:spcBef>
                <a:spcPts val="1000"/>
              </a:spcBef>
              <a:buClr>
                <a:schemeClr val="lt1"/>
              </a:buClr>
              <a:buSzPts val="1600"/>
              <a:buFont typeface="Arial" panose="020B0604020202020204" pitchFamily="34" charset="0"/>
              <a:buChar char="•"/>
            </a:pPr>
            <a:r>
              <a:rPr lang="hu-HU" dirty="0">
                <a:solidFill>
                  <a:schemeClr val="bg1"/>
                </a:solidFill>
              </a:rPr>
              <a:t>Telefonszám</a:t>
            </a:r>
          </a:p>
          <a:p>
            <a:pPr marL="285750" lvl="0" indent="-285750">
              <a:lnSpc>
                <a:spcPct val="90000"/>
              </a:lnSpc>
              <a:spcBef>
                <a:spcPts val="1000"/>
              </a:spcBef>
              <a:buClr>
                <a:schemeClr val="lt1"/>
              </a:buClr>
              <a:buSzPts val="1600"/>
              <a:buFont typeface="Arial" panose="020B0604020202020204" pitchFamily="34" charset="0"/>
              <a:buChar char="•"/>
            </a:pPr>
            <a:r>
              <a:rPr lang="hu-HU" dirty="0">
                <a:solidFill>
                  <a:schemeClr val="bg1"/>
                </a:solidFill>
              </a:rPr>
              <a:t>Irányítószám</a:t>
            </a:r>
          </a:p>
          <a:p>
            <a:pPr marL="285750" lvl="0" indent="-285750">
              <a:lnSpc>
                <a:spcPct val="90000"/>
              </a:lnSpc>
              <a:spcBef>
                <a:spcPts val="1000"/>
              </a:spcBef>
              <a:buClr>
                <a:schemeClr val="lt1"/>
              </a:buClr>
              <a:buSzPts val="1600"/>
              <a:buFont typeface="Arial" panose="020B0604020202020204" pitchFamily="34" charset="0"/>
              <a:buChar char="•"/>
            </a:pPr>
            <a:r>
              <a:rPr lang="hu-HU" dirty="0">
                <a:solidFill>
                  <a:schemeClr val="bg1"/>
                </a:solidFill>
              </a:rPr>
              <a:t>Jelszó</a:t>
            </a:r>
          </a:p>
        </p:txBody>
      </p:sp>
      <p:pic>
        <p:nvPicPr>
          <p:cNvPr id="10" name="Google Shape;124;p5">
            <a:extLst>
              <a:ext uri="{FF2B5EF4-FFF2-40B4-BE49-F238E27FC236}">
                <a16:creationId xmlns:a16="http://schemas.microsoft.com/office/drawing/2014/main" id="{9AEDE387-A115-4B4C-8049-F8F9450EB906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062006" y="1338209"/>
            <a:ext cx="3743847" cy="4477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25;p5">
            <a:extLst>
              <a:ext uri="{FF2B5EF4-FFF2-40B4-BE49-F238E27FC236}">
                <a16:creationId xmlns:a16="http://schemas.microsoft.com/office/drawing/2014/main" id="{472E1F51-E224-423E-86F1-C9CDF36636CB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27547" y="4876552"/>
            <a:ext cx="5288577" cy="1574384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Szövegdoboz 11">
            <a:extLst>
              <a:ext uri="{FF2B5EF4-FFF2-40B4-BE49-F238E27FC236}">
                <a16:creationId xmlns:a16="http://schemas.microsoft.com/office/drawing/2014/main" id="{AE481ADA-E387-4441-B2A4-8CA158D3961F}"/>
              </a:ext>
            </a:extLst>
          </p:cNvPr>
          <p:cNvSpPr txBox="1"/>
          <p:nvPr/>
        </p:nvSpPr>
        <p:spPr>
          <a:xfrm>
            <a:off x="627547" y="6500579"/>
            <a:ext cx="23127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400" dirty="0">
                <a:solidFill>
                  <a:schemeClr val="bg1"/>
                </a:solidFill>
              </a:rPr>
              <a:t>Regisztrációs adatok lekérése</a:t>
            </a:r>
          </a:p>
        </p:txBody>
      </p:sp>
      <p:sp>
        <p:nvSpPr>
          <p:cNvPr id="13" name="Szövegdoboz 12">
            <a:extLst>
              <a:ext uri="{FF2B5EF4-FFF2-40B4-BE49-F238E27FC236}">
                <a16:creationId xmlns:a16="http://schemas.microsoft.com/office/drawing/2014/main" id="{28269046-17C3-40F6-AA74-B77C0F00ED46}"/>
              </a:ext>
            </a:extLst>
          </p:cNvPr>
          <p:cNvSpPr txBox="1"/>
          <p:nvPr/>
        </p:nvSpPr>
        <p:spPr>
          <a:xfrm>
            <a:off x="7062006" y="1781436"/>
            <a:ext cx="13364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400" dirty="0">
                <a:solidFill>
                  <a:schemeClr val="bg1"/>
                </a:solidFill>
              </a:rPr>
              <a:t>Jelszó </a:t>
            </a:r>
            <a:r>
              <a:rPr lang="hu-HU" sz="1400" dirty="0" err="1">
                <a:solidFill>
                  <a:schemeClr val="bg1"/>
                </a:solidFill>
              </a:rPr>
              <a:t>hash-elés</a:t>
            </a:r>
            <a:endParaRPr lang="hu-HU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86793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81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églalap 9">
            <a:extLst>
              <a:ext uri="{FF2B5EF4-FFF2-40B4-BE49-F238E27FC236}">
                <a16:creationId xmlns:a16="http://schemas.microsoft.com/office/drawing/2014/main" id="{D7292167-7C06-4622-8471-D461DE3C77AC}"/>
              </a:ext>
            </a:extLst>
          </p:cNvPr>
          <p:cNvSpPr/>
          <p:nvPr/>
        </p:nvSpPr>
        <p:spPr>
          <a:xfrm>
            <a:off x="1" y="1027657"/>
            <a:ext cx="12191999" cy="5830343"/>
          </a:xfrm>
          <a:prstGeom prst="rect">
            <a:avLst/>
          </a:prstGeom>
          <a:solidFill>
            <a:schemeClr val="tx1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pic>
        <p:nvPicPr>
          <p:cNvPr id="3" name="Kép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"/>
            <a:ext cx="12192000" cy="1285875"/>
          </a:xfrm>
          <a:prstGeom prst="rect">
            <a:avLst/>
          </a:prstGeom>
          <a:noFill/>
          <a:effectLst>
            <a:glow>
              <a:schemeClr val="accent1"/>
            </a:glow>
            <a:reflection endPos="0" dir="5400000" sy="-100000" algn="bl" rotWithShape="0"/>
          </a:effectLst>
        </p:spPr>
      </p:pic>
      <p:sp>
        <p:nvSpPr>
          <p:cNvPr id="8" name="Téglalap 7"/>
          <p:cNvSpPr/>
          <p:nvPr/>
        </p:nvSpPr>
        <p:spPr>
          <a:xfrm>
            <a:off x="4251388" y="258214"/>
            <a:ext cx="368922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u-HU" sz="4400" cap="all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Bejelentkezés</a:t>
            </a:r>
          </a:p>
        </p:txBody>
      </p:sp>
      <p:pic>
        <p:nvPicPr>
          <p:cNvPr id="2" name="Kép 1">
            <a:extLst>
              <a:ext uri="{FF2B5EF4-FFF2-40B4-BE49-F238E27FC236}">
                <a16:creationId xmlns:a16="http://schemas.microsoft.com/office/drawing/2014/main" id="{F9FA3D30-0CF7-4D44-8FEE-38E5B50A5E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5594" y="2511701"/>
            <a:ext cx="4163517" cy="2341979"/>
          </a:xfrm>
          <a:prstGeom prst="rect">
            <a:avLst/>
          </a:prstGeom>
        </p:spPr>
      </p:pic>
      <p:sp>
        <p:nvSpPr>
          <p:cNvPr id="4" name="Szövegdoboz 3">
            <a:extLst>
              <a:ext uri="{FF2B5EF4-FFF2-40B4-BE49-F238E27FC236}">
                <a16:creationId xmlns:a16="http://schemas.microsoft.com/office/drawing/2014/main" id="{B8AFC366-52A9-44EB-B581-164CAEA84EF5}"/>
              </a:ext>
            </a:extLst>
          </p:cNvPr>
          <p:cNvSpPr txBox="1"/>
          <p:nvPr/>
        </p:nvSpPr>
        <p:spPr>
          <a:xfrm>
            <a:off x="6519197" y="2350856"/>
            <a:ext cx="484720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hu-HU" dirty="0">
                <a:solidFill>
                  <a:schemeClr val="bg1"/>
                </a:solidFill>
              </a:rPr>
              <a:t>Az </a:t>
            </a:r>
            <a:r>
              <a:rPr lang="hu-HU" dirty="0" err="1">
                <a:solidFill>
                  <a:schemeClr val="bg1"/>
                </a:solidFill>
              </a:rPr>
              <a:t>autentikáció</a:t>
            </a:r>
            <a:r>
              <a:rPr lang="hu-HU" dirty="0">
                <a:solidFill>
                  <a:schemeClr val="bg1"/>
                </a:solidFill>
              </a:rPr>
              <a:t> során a felhasználó az e-mail címével és a jelszójával tudja azonosítani magát. Sikeres bejelentéses után a felhasználó mind addig bejelentkezve marad, amíg a kihelyezett „Logout”  gombra nem kattint. A gomb a „Bejelentkezés” gomb helyén jelenik meg. Ennek a működését a </a:t>
            </a:r>
            <a:r>
              <a:rPr lang="hu-HU" dirty="0" err="1">
                <a:solidFill>
                  <a:schemeClr val="bg1"/>
                </a:solidFill>
              </a:rPr>
              <a:t>json</a:t>
            </a:r>
            <a:r>
              <a:rPr lang="hu-HU" dirty="0">
                <a:solidFill>
                  <a:schemeClr val="bg1"/>
                </a:solidFill>
              </a:rPr>
              <a:t> </a:t>
            </a:r>
            <a:r>
              <a:rPr lang="hu-HU" dirty="0" err="1">
                <a:solidFill>
                  <a:schemeClr val="bg1"/>
                </a:solidFill>
              </a:rPr>
              <a:t>webtoken</a:t>
            </a:r>
            <a:r>
              <a:rPr lang="hu-HU" dirty="0">
                <a:solidFill>
                  <a:schemeClr val="bg1"/>
                </a:solidFill>
              </a:rPr>
              <a:t> biztosítja. </a:t>
            </a:r>
          </a:p>
          <a:p>
            <a:pPr algn="just"/>
            <a:endParaRPr lang="hu-HU" dirty="0">
              <a:solidFill>
                <a:schemeClr val="bg1"/>
              </a:solidFill>
            </a:endParaRPr>
          </a:p>
          <a:p>
            <a:pPr algn="just"/>
            <a:r>
              <a:rPr lang="hu-HU" dirty="0">
                <a:solidFill>
                  <a:schemeClr val="bg1"/>
                </a:solidFill>
              </a:rPr>
              <a:t>A bejelentkezés több oldalra is szükséges mint például a rendelés, személyes adatok. Ezt a </a:t>
            </a:r>
            <a:r>
              <a:rPr lang="hu-HU" dirty="0" err="1">
                <a:solidFill>
                  <a:schemeClr val="bg1"/>
                </a:solidFill>
              </a:rPr>
              <a:t>midllewear</a:t>
            </a:r>
            <a:r>
              <a:rPr lang="hu-HU" dirty="0">
                <a:solidFill>
                  <a:schemeClr val="bg1"/>
                </a:solidFill>
              </a:rPr>
              <a:t>-ek biztosítják.  </a:t>
            </a:r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6BCCDBDF-621F-41F3-BE67-4FD96986915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911" y="5086905"/>
            <a:ext cx="4165200" cy="245270"/>
          </a:xfrm>
          <a:prstGeom prst="rect">
            <a:avLst/>
          </a:prstGeom>
        </p:spPr>
      </p:pic>
      <p:sp>
        <p:nvSpPr>
          <p:cNvPr id="9" name="Szövegdoboz 8">
            <a:extLst>
              <a:ext uri="{FF2B5EF4-FFF2-40B4-BE49-F238E27FC236}">
                <a16:creationId xmlns:a16="http://schemas.microsoft.com/office/drawing/2014/main" id="{3DCD12C2-E2BF-4401-B35D-D1577DDCA9C4}"/>
              </a:ext>
            </a:extLst>
          </p:cNvPr>
          <p:cNvSpPr txBox="1"/>
          <p:nvPr/>
        </p:nvSpPr>
        <p:spPr>
          <a:xfrm>
            <a:off x="823911" y="5490177"/>
            <a:ext cx="23103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400" dirty="0">
                <a:solidFill>
                  <a:schemeClr val="bg1"/>
                </a:solidFill>
              </a:rPr>
              <a:t>Bejelentéses oldal, és Logout</a:t>
            </a:r>
          </a:p>
        </p:txBody>
      </p:sp>
    </p:spTree>
    <p:extLst>
      <p:ext uri="{BB962C8B-B14F-4D97-AF65-F5344CB8AC3E}">
        <p14:creationId xmlns:p14="http://schemas.microsoft.com/office/powerpoint/2010/main" val="20484927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bg1"/>
            </a:gs>
            <a:gs pos="3000">
              <a:schemeClr val="accent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ép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"/>
            <a:ext cx="12192000" cy="1285875"/>
          </a:xfrm>
          <a:prstGeom prst="rect">
            <a:avLst/>
          </a:prstGeom>
          <a:noFill/>
          <a:effectLst>
            <a:glow>
              <a:schemeClr val="accent1"/>
            </a:glow>
            <a:reflection endPos="0" dir="5400000" sy="-100000" algn="bl" rotWithShape="0"/>
          </a:effectLst>
        </p:spPr>
      </p:pic>
      <p:sp>
        <p:nvSpPr>
          <p:cNvPr id="8" name="Téglalap 7"/>
          <p:cNvSpPr/>
          <p:nvPr/>
        </p:nvSpPr>
        <p:spPr>
          <a:xfrm>
            <a:off x="4823078" y="258214"/>
            <a:ext cx="254584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u-HU" sz="4400" cap="all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Back-end </a:t>
            </a:r>
          </a:p>
        </p:txBody>
      </p:sp>
      <p:sp>
        <p:nvSpPr>
          <p:cNvPr id="2" name="Szövegdoboz 1">
            <a:extLst>
              <a:ext uri="{FF2B5EF4-FFF2-40B4-BE49-F238E27FC236}">
                <a16:creationId xmlns:a16="http://schemas.microsoft.com/office/drawing/2014/main" id="{6E721ECF-F48D-4D30-91EB-64C1E18C090C}"/>
              </a:ext>
            </a:extLst>
          </p:cNvPr>
          <p:cNvSpPr txBox="1"/>
          <p:nvPr/>
        </p:nvSpPr>
        <p:spPr>
          <a:xfrm>
            <a:off x="781327" y="2012044"/>
            <a:ext cx="6143348" cy="3707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90000"/>
              </a:lnSpc>
              <a:buClr>
                <a:schemeClr val="lt1"/>
              </a:buClr>
              <a:buSzPts val="2800"/>
            </a:pPr>
            <a:r>
              <a:rPr lang="hu-HU" sz="2800" dirty="0"/>
              <a:t>A backendhez Node.js technológiát használtunk. A tanulmányaink során ezt sajátítottuk el leginkább, így ebben éreztük magunkat a legerősebbnek.</a:t>
            </a:r>
          </a:p>
          <a:p>
            <a:pPr marL="514350" lvl="0" indent="-514350">
              <a:lnSpc>
                <a:spcPct val="90000"/>
              </a:lnSpc>
              <a:spcBef>
                <a:spcPts val="1000"/>
              </a:spcBef>
              <a:buClr>
                <a:schemeClr val="lt1"/>
              </a:buClr>
              <a:buSzPts val="2800"/>
              <a:buFont typeface="Arial" panose="020B0604020202020204" pitchFamily="34" charset="0"/>
              <a:buChar char="•"/>
            </a:pPr>
            <a:r>
              <a:rPr lang="hu-HU" sz="2800" dirty="0" err="1"/>
              <a:t>config</a:t>
            </a:r>
            <a:r>
              <a:rPr lang="hu-HU" sz="2800" dirty="0"/>
              <a:t>: db.js</a:t>
            </a:r>
          </a:p>
          <a:p>
            <a:pPr marL="514350" lvl="0" indent="-514350">
              <a:lnSpc>
                <a:spcPct val="90000"/>
              </a:lnSpc>
              <a:spcBef>
                <a:spcPts val="1000"/>
              </a:spcBef>
              <a:buClr>
                <a:schemeClr val="lt1"/>
              </a:buClr>
              <a:buSzPts val="2800"/>
              <a:buFont typeface="Arial" panose="020B0604020202020204" pitchFamily="34" charset="0"/>
              <a:buChar char="•"/>
            </a:pPr>
            <a:r>
              <a:rPr lang="hu-HU" sz="2800" dirty="0" err="1"/>
              <a:t>controller</a:t>
            </a:r>
            <a:r>
              <a:rPr lang="hu-HU" sz="2800" dirty="0"/>
              <a:t>: ford.controller.js</a:t>
            </a:r>
          </a:p>
          <a:p>
            <a:pPr marL="514350" lvl="0" indent="-514350">
              <a:lnSpc>
                <a:spcPct val="90000"/>
              </a:lnSpc>
              <a:spcBef>
                <a:spcPts val="1000"/>
              </a:spcBef>
              <a:buClr>
                <a:schemeClr val="lt1"/>
              </a:buClr>
              <a:buSzPts val="2800"/>
              <a:buFont typeface="Arial" panose="020B0604020202020204" pitchFamily="34" charset="0"/>
              <a:buChar char="•"/>
            </a:pPr>
            <a:r>
              <a:rPr lang="hu-HU" sz="2800" dirty="0" err="1"/>
              <a:t>model</a:t>
            </a:r>
            <a:r>
              <a:rPr lang="hu-HU" sz="2800" dirty="0"/>
              <a:t>: user.js</a:t>
            </a:r>
          </a:p>
          <a:p>
            <a:pPr marL="514350" lvl="0" indent="-514350">
              <a:lnSpc>
                <a:spcPct val="90000"/>
              </a:lnSpc>
              <a:spcBef>
                <a:spcPts val="1000"/>
              </a:spcBef>
              <a:buClr>
                <a:schemeClr val="lt1"/>
              </a:buClr>
              <a:buSzPts val="2800"/>
              <a:buFont typeface="Arial" panose="020B0604020202020204" pitchFamily="34" charset="0"/>
              <a:buChar char="•"/>
            </a:pPr>
            <a:r>
              <a:rPr lang="hu-HU" sz="2800" dirty="0" err="1"/>
              <a:t>routes</a:t>
            </a:r>
            <a:r>
              <a:rPr lang="hu-HU" sz="2800" dirty="0"/>
              <a:t>: ford.route.js ,auth.js</a:t>
            </a:r>
          </a:p>
        </p:txBody>
      </p:sp>
      <p:sp>
        <p:nvSpPr>
          <p:cNvPr id="17" name="Szövegdoboz 16">
            <a:extLst>
              <a:ext uri="{FF2B5EF4-FFF2-40B4-BE49-F238E27FC236}">
                <a16:creationId xmlns:a16="http://schemas.microsoft.com/office/drawing/2014/main" id="{2BACF0AF-532D-4522-8B59-B142BF7F0A61}"/>
              </a:ext>
            </a:extLst>
          </p:cNvPr>
          <p:cNvSpPr txBox="1"/>
          <p:nvPr/>
        </p:nvSpPr>
        <p:spPr>
          <a:xfrm>
            <a:off x="8473191" y="5489906"/>
            <a:ext cx="6158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400" dirty="0"/>
              <a:t>Fileok</a:t>
            </a:r>
          </a:p>
        </p:txBody>
      </p:sp>
      <p:pic>
        <p:nvPicPr>
          <p:cNvPr id="9" name="Google Shape;107;p3">
            <a:extLst>
              <a:ext uri="{FF2B5EF4-FFF2-40B4-BE49-F238E27FC236}">
                <a16:creationId xmlns:a16="http://schemas.microsoft.com/office/drawing/2014/main" id="{15C25A5C-24C0-4D8E-B4B3-ED00B99EA85E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473191" y="2479477"/>
            <a:ext cx="2459332" cy="301042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886299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bg1"/>
            </a:gs>
            <a:gs pos="3000">
              <a:schemeClr val="accent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ép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"/>
            <a:ext cx="12192000" cy="1285875"/>
          </a:xfrm>
          <a:prstGeom prst="rect">
            <a:avLst/>
          </a:prstGeom>
          <a:noFill/>
          <a:effectLst>
            <a:glow>
              <a:schemeClr val="accent1"/>
            </a:glow>
            <a:reflection endPos="0" dir="5400000" sy="-100000" algn="bl" rotWithShape="0"/>
          </a:effectLst>
        </p:spPr>
      </p:pic>
      <p:sp>
        <p:nvSpPr>
          <p:cNvPr id="8" name="Téglalap 7"/>
          <p:cNvSpPr/>
          <p:nvPr/>
        </p:nvSpPr>
        <p:spPr>
          <a:xfrm>
            <a:off x="4823078" y="258214"/>
            <a:ext cx="254584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u-HU" sz="4400" cap="all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Back-end </a:t>
            </a:r>
          </a:p>
        </p:txBody>
      </p:sp>
      <p:sp>
        <p:nvSpPr>
          <p:cNvPr id="2" name="Szövegdoboz 1">
            <a:extLst>
              <a:ext uri="{FF2B5EF4-FFF2-40B4-BE49-F238E27FC236}">
                <a16:creationId xmlns:a16="http://schemas.microsoft.com/office/drawing/2014/main" id="{6E721ECF-F48D-4D30-91EB-64C1E18C090C}"/>
              </a:ext>
            </a:extLst>
          </p:cNvPr>
          <p:cNvSpPr txBox="1"/>
          <p:nvPr/>
        </p:nvSpPr>
        <p:spPr>
          <a:xfrm>
            <a:off x="781327" y="2370802"/>
            <a:ext cx="5912984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hu-HU" sz="2800" b="1" dirty="0"/>
              <a:t>Az adatok be kérése az adatbázisból</a:t>
            </a:r>
          </a:p>
          <a:p>
            <a:pPr algn="just"/>
            <a:r>
              <a:rPr lang="hu-HU" sz="2000" dirty="0"/>
              <a:t>A kódrészlet egy Node.js szerveroldali JavaScript kód. </a:t>
            </a:r>
          </a:p>
          <a:p>
            <a:pPr algn="just"/>
            <a:r>
              <a:rPr lang="hu-HU" sz="2000" dirty="0"/>
              <a:t>A </a:t>
            </a:r>
            <a:r>
              <a:rPr lang="hu-HU" sz="2000" dirty="0" err="1"/>
              <a:t>getCars</a:t>
            </a:r>
            <a:r>
              <a:rPr lang="hu-HU" sz="2000" dirty="0"/>
              <a:t> függvényt definiálja például, ami a </a:t>
            </a:r>
            <a:r>
              <a:rPr lang="hu-HU" sz="2000" dirty="0" err="1"/>
              <a:t>FordSalon</a:t>
            </a:r>
            <a:r>
              <a:rPr lang="hu-HU" sz="2000" dirty="0"/>
              <a:t> adatbázisból kérdezi le adatokat. A SELECT * FROM </a:t>
            </a:r>
            <a:r>
              <a:rPr lang="hu-HU" sz="2000" dirty="0" err="1"/>
              <a:t>cars</a:t>
            </a:r>
            <a:r>
              <a:rPr lang="hu-HU" sz="2000" dirty="0"/>
              <a:t> SQL utasítással kér le minden rekordot például a "</a:t>
            </a:r>
            <a:r>
              <a:rPr lang="hu-HU" sz="2000" dirty="0" err="1"/>
              <a:t>cars</a:t>
            </a:r>
            <a:r>
              <a:rPr lang="hu-HU" sz="2000" dirty="0"/>
              <a:t>" táblából. Ha az adatbáziskapcsolat során hiba történik, </a:t>
            </a:r>
          </a:p>
          <a:p>
            <a:pPr algn="just"/>
            <a:r>
              <a:rPr lang="hu-HU" sz="2000" dirty="0"/>
              <a:t>akkor a függvény egy 500-as HTTP válaszkóddal tér vissza, </a:t>
            </a:r>
          </a:p>
          <a:p>
            <a:pPr algn="just"/>
            <a:r>
              <a:rPr lang="hu-HU" sz="2000" dirty="0"/>
              <a:t>és egy üzenetet küld a hiba részleteiről. Ha sikeresen lefutott a lekérdezés, akkor a függvény visszaküldi az adatokat.</a:t>
            </a: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38B71DC5-0703-4C67-A1CD-97956FE041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4883" y="1628298"/>
            <a:ext cx="4335790" cy="4778218"/>
          </a:xfrm>
          <a:prstGeom prst="rect">
            <a:avLst/>
          </a:prstGeom>
        </p:spPr>
      </p:pic>
      <p:sp>
        <p:nvSpPr>
          <p:cNvPr id="17" name="Szövegdoboz 16">
            <a:extLst>
              <a:ext uri="{FF2B5EF4-FFF2-40B4-BE49-F238E27FC236}">
                <a16:creationId xmlns:a16="http://schemas.microsoft.com/office/drawing/2014/main" id="{2BACF0AF-532D-4522-8B59-B142BF7F0A61}"/>
              </a:ext>
            </a:extLst>
          </p:cNvPr>
          <p:cNvSpPr txBox="1"/>
          <p:nvPr/>
        </p:nvSpPr>
        <p:spPr>
          <a:xfrm>
            <a:off x="7074883" y="6445897"/>
            <a:ext cx="15989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400" dirty="0" err="1"/>
              <a:t>Get</a:t>
            </a:r>
            <a:r>
              <a:rPr lang="hu-HU" sz="1400" dirty="0"/>
              <a:t> függvény példa</a:t>
            </a:r>
          </a:p>
        </p:txBody>
      </p:sp>
    </p:spTree>
    <p:extLst>
      <p:ext uri="{BB962C8B-B14F-4D97-AF65-F5344CB8AC3E}">
        <p14:creationId xmlns:p14="http://schemas.microsoft.com/office/powerpoint/2010/main" val="40551600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bg1"/>
            </a:gs>
            <a:gs pos="3000">
              <a:schemeClr val="accent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ép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"/>
            <a:ext cx="12192000" cy="1285875"/>
          </a:xfrm>
          <a:prstGeom prst="rect">
            <a:avLst/>
          </a:prstGeom>
          <a:noFill/>
          <a:effectLst>
            <a:glow>
              <a:schemeClr val="accent1"/>
            </a:glow>
            <a:reflection endPos="0" dir="5400000" sy="-100000" algn="bl" rotWithShape="0"/>
          </a:effectLst>
        </p:spPr>
      </p:pic>
      <p:sp>
        <p:nvSpPr>
          <p:cNvPr id="8" name="Téglalap 7"/>
          <p:cNvSpPr/>
          <p:nvPr/>
        </p:nvSpPr>
        <p:spPr>
          <a:xfrm>
            <a:off x="4823078" y="258214"/>
            <a:ext cx="254584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u-HU" sz="4400" cap="all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Back-end </a:t>
            </a:r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DAA7D02D-3C07-4073-B55A-665BDB553C5A}"/>
              </a:ext>
            </a:extLst>
          </p:cNvPr>
          <p:cNvSpPr txBox="1"/>
          <p:nvPr/>
        </p:nvSpPr>
        <p:spPr>
          <a:xfrm>
            <a:off x="183016" y="1847019"/>
            <a:ext cx="5912984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hu-HU" sz="2800" b="1" dirty="0"/>
              <a:t>Postman</a:t>
            </a:r>
          </a:p>
          <a:p>
            <a:pPr algn="just"/>
            <a:r>
              <a:rPr lang="hu-HU" sz="2000" dirty="0"/>
              <a:t>A Back-End metódusainak tesztelésére a Postmant használtuk. 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F0098B4B-41DE-49B8-AF17-1E79ED9F08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1894" y="1847019"/>
            <a:ext cx="5191374" cy="3861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5073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bg1"/>
            </a:gs>
            <a:gs pos="12000">
              <a:schemeClr val="accent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ép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"/>
            <a:ext cx="12192000" cy="1285875"/>
          </a:xfrm>
          <a:prstGeom prst="rect">
            <a:avLst/>
          </a:prstGeom>
          <a:noFill/>
          <a:effectLst>
            <a:glow>
              <a:schemeClr val="accent1"/>
            </a:glow>
            <a:reflection endPos="0" dir="5400000" sy="-100000" algn="bl" rotWithShape="0"/>
          </a:effectLst>
        </p:spPr>
      </p:pic>
      <p:sp>
        <p:nvSpPr>
          <p:cNvPr id="8" name="Téglalap 7"/>
          <p:cNvSpPr/>
          <p:nvPr/>
        </p:nvSpPr>
        <p:spPr>
          <a:xfrm>
            <a:off x="4770690" y="258214"/>
            <a:ext cx="2650619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u-HU" sz="4400" cap="all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Adatbázis </a:t>
            </a:r>
          </a:p>
        </p:txBody>
      </p:sp>
      <p:sp>
        <p:nvSpPr>
          <p:cNvPr id="23" name="Téglalap 22"/>
          <p:cNvSpPr/>
          <p:nvPr/>
        </p:nvSpPr>
        <p:spPr>
          <a:xfrm>
            <a:off x="349756" y="1473682"/>
            <a:ext cx="359359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u-HU" sz="2800" b="1" dirty="0"/>
              <a:t>Modell</a:t>
            </a:r>
          </a:p>
        </p:txBody>
      </p:sp>
      <p:sp>
        <p:nvSpPr>
          <p:cNvPr id="13" name="Szövegdoboz 12"/>
          <p:cNvSpPr txBox="1"/>
          <p:nvPr/>
        </p:nvSpPr>
        <p:spPr>
          <a:xfrm>
            <a:off x="6095999" y="5519174"/>
            <a:ext cx="14381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400" dirty="0"/>
              <a:t>Adatbázis modell</a:t>
            </a:r>
          </a:p>
        </p:txBody>
      </p:sp>
      <p:sp>
        <p:nvSpPr>
          <p:cNvPr id="7" name="Google Shape;95;p2">
            <a:extLst>
              <a:ext uri="{FF2B5EF4-FFF2-40B4-BE49-F238E27FC236}">
                <a16:creationId xmlns:a16="http://schemas.microsoft.com/office/drawing/2014/main" id="{79335740-45A3-4592-84FD-97C5DA8FA3FC}"/>
              </a:ext>
            </a:extLst>
          </p:cNvPr>
          <p:cNvSpPr txBox="1"/>
          <p:nvPr/>
        </p:nvSpPr>
        <p:spPr>
          <a:xfrm>
            <a:off x="349756" y="2034594"/>
            <a:ext cx="2899611" cy="20312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 err="1">
                <a:sym typeface="Calibri"/>
              </a:rPr>
              <a:t>Mysql</a:t>
            </a:r>
            <a:r>
              <a:rPr lang="hu-HU" dirty="0">
                <a:sym typeface="Calibri"/>
              </a:rPr>
              <a:t> adatbázist </a:t>
            </a:r>
            <a:r>
              <a:rPr lang="hu-HU" dirty="0" err="1">
                <a:sym typeface="Calibri"/>
              </a:rPr>
              <a:t>használtnuk</a:t>
            </a:r>
            <a:r>
              <a:rPr lang="hu-HU" dirty="0">
                <a:sym typeface="Calibri"/>
              </a:rPr>
              <a:t> a projekthez, ugyanis ezt találtuk a legmegfelelőbbnek a projektünkhöz.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ym typeface="Calibri"/>
            </a:endParaRPr>
          </a:p>
        </p:txBody>
      </p:sp>
      <p:sp>
        <p:nvSpPr>
          <p:cNvPr id="9" name="Google Shape;96;p2">
            <a:extLst>
              <a:ext uri="{FF2B5EF4-FFF2-40B4-BE49-F238E27FC236}">
                <a16:creationId xmlns:a16="http://schemas.microsoft.com/office/drawing/2014/main" id="{8D821737-8664-4063-BFE3-F7C9B47D3196}"/>
              </a:ext>
            </a:extLst>
          </p:cNvPr>
          <p:cNvSpPr txBox="1"/>
          <p:nvPr/>
        </p:nvSpPr>
        <p:spPr>
          <a:xfrm>
            <a:off x="2146553" y="3641738"/>
            <a:ext cx="2181726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800" b="1" dirty="0">
                <a:latin typeface="Calibri"/>
                <a:ea typeface="Calibri"/>
                <a:cs typeface="Calibri"/>
                <a:sym typeface="Calibri"/>
              </a:rPr>
              <a:t>Kapcsoló tábláink:</a:t>
            </a:r>
            <a:endParaRPr b="1"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 panose="020B0604020202020204" pitchFamily="34" charset="0"/>
              <a:buChar char="•"/>
            </a:pPr>
            <a:r>
              <a:rPr lang="hu-HU" sz="1800" dirty="0" err="1">
                <a:latin typeface="Calibri"/>
                <a:ea typeface="Calibri"/>
                <a:cs typeface="Calibri"/>
                <a:sym typeface="Calibri"/>
              </a:rPr>
              <a:t>users_payment</a:t>
            </a:r>
            <a:endParaRPr sz="1800" dirty="0"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 panose="020B0604020202020204" pitchFamily="34" charset="0"/>
              <a:buChar char="•"/>
            </a:pPr>
            <a:r>
              <a:rPr lang="hu-HU" sz="1800" dirty="0" err="1">
                <a:latin typeface="Calibri"/>
                <a:ea typeface="Calibri"/>
                <a:cs typeface="Calibri"/>
                <a:sym typeface="Calibri"/>
              </a:rPr>
              <a:t>cars_salons</a:t>
            </a:r>
            <a:endParaRPr sz="1800" dirty="0"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 panose="020B0604020202020204" pitchFamily="34" charset="0"/>
              <a:buChar char="•"/>
            </a:pPr>
            <a:r>
              <a:rPr lang="hu-HU" sz="1800" dirty="0" err="1">
                <a:latin typeface="Calibri"/>
                <a:ea typeface="Calibri"/>
                <a:cs typeface="Calibri"/>
                <a:sym typeface="Calibri"/>
              </a:rPr>
              <a:t>cars_extras</a:t>
            </a:r>
            <a:endParaRPr sz="18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" name="Google Shape;94;p2">
            <a:extLst>
              <a:ext uri="{FF2B5EF4-FFF2-40B4-BE49-F238E27FC236}">
                <a16:creationId xmlns:a16="http://schemas.microsoft.com/office/drawing/2014/main" id="{797678A9-562D-4B3B-9C99-D89710983387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096000" y="2248714"/>
            <a:ext cx="5600100" cy="3249822"/>
          </a:xfrm>
          <a:prstGeom prst="rect">
            <a:avLst/>
          </a:prstGeom>
          <a:noFill/>
          <a:ln>
            <a:noFill/>
          </a:ln>
          <a:effectLst>
            <a:outerShdw blurRad="50800" dist="38100" dir="16200000" rotWithShape="0">
              <a:srgbClr val="000000">
                <a:alpha val="40000"/>
              </a:srgbClr>
            </a:outerShdw>
          </a:effectLst>
        </p:spPr>
      </p:pic>
      <p:pic>
        <p:nvPicPr>
          <p:cNvPr id="14" name="Google Shape;97;p2">
            <a:extLst>
              <a:ext uri="{FF2B5EF4-FFF2-40B4-BE49-F238E27FC236}">
                <a16:creationId xmlns:a16="http://schemas.microsoft.com/office/drawing/2014/main" id="{63DDEF77-B936-4FB8-A97B-AAA58DA260AD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996752" y="2309916"/>
            <a:ext cx="1397267" cy="72319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églalap 1">
            <a:extLst>
              <a:ext uri="{FF2B5EF4-FFF2-40B4-BE49-F238E27FC236}">
                <a16:creationId xmlns:a16="http://schemas.microsoft.com/office/drawing/2014/main" id="{92B9532C-0309-4EC7-89AF-8D3C55076883}"/>
              </a:ext>
            </a:extLst>
          </p:cNvPr>
          <p:cNvSpPr/>
          <p:nvPr/>
        </p:nvSpPr>
        <p:spPr>
          <a:xfrm>
            <a:off x="349756" y="3641738"/>
            <a:ext cx="1561658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hu-HU" b="1" dirty="0">
                <a:sym typeface="Calibri"/>
              </a:rPr>
              <a:t>Tábláink:</a:t>
            </a:r>
            <a:endParaRPr lang="hu-HU" b="1" dirty="0"/>
          </a:p>
          <a:p>
            <a:pPr marL="285750" lvl="0" indent="-285750">
              <a:buClr>
                <a:schemeClr val="lt1"/>
              </a:buClr>
              <a:buSzPts val="1800"/>
              <a:buFont typeface="Arial" panose="020B0604020202020204" pitchFamily="34" charset="0"/>
              <a:buChar char="•"/>
            </a:pPr>
            <a:r>
              <a:rPr lang="hu-HU" dirty="0" err="1">
                <a:sym typeface="Calibri"/>
              </a:rPr>
              <a:t>cars</a:t>
            </a:r>
            <a:endParaRPr lang="hu-HU" dirty="0">
              <a:sym typeface="Calibri"/>
            </a:endParaRPr>
          </a:p>
          <a:p>
            <a:pPr marL="285750" lvl="0" indent="-285750">
              <a:buClr>
                <a:schemeClr val="lt1"/>
              </a:buClr>
              <a:buSzPts val="1800"/>
              <a:buFont typeface="Arial" panose="020B0604020202020204" pitchFamily="34" charset="0"/>
              <a:buChar char="•"/>
            </a:pPr>
            <a:r>
              <a:rPr lang="hu-HU" dirty="0" err="1">
                <a:sym typeface="Calibri"/>
              </a:rPr>
              <a:t>models</a:t>
            </a:r>
            <a:endParaRPr lang="hu-HU" dirty="0">
              <a:sym typeface="Calibri"/>
            </a:endParaRPr>
          </a:p>
          <a:p>
            <a:pPr marL="285750" lvl="0" indent="-285750">
              <a:buClr>
                <a:schemeClr val="lt1"/>
              </a:buClr>
              <a:buSzPts val="1800"/>
              <a:buFont typeface="Arial" panose="020B0604020202020204" pitchFamily="34" charset="0"/>
              <a:buChar char="•"/>
            </a:pPr>
            <a:r>
              <a:rPr lang="hu-HU" dirty="0" err="1">
                <a:sym typeface="Calibri"/>
              </a:rPr>
              <a:t>users</a:t>
            </a:r>
            <a:endParaRPr lang="hu-HU" dirty="0">
              <a:sym typeface="Calibri"/>
            </a:endParaRPr>
          </a:p>
          <a:p>
            <a:pPr marL="285750" lvl="0" indent="-285750">
              <a:buClr>
                <a:schemeClr val="lt1"/>
              </a:buClr>
              <a:buSzPts val="1800"/>
              <a:buFont typeface="Arial" panose="020B0604020202020204" pitchFamily="34" charset="0"/>
              <a:buChar char="•"/>
            </a:pPr>
            <a:r>
              <a:rPr lang="hu-HU" dirty="0" err="1">
                <a:sym typeface="Calibri"/>
              </a:rPr>
              <a:t>salons</a:t>
            </a:r>
            <a:endParaRPr lang="hu-HU" dirty="0">
              <a:sym typeface="Calibri"/>
            </a:endParaRPr>
          </a:p>
          <a:p>
            <a:pPr marL="285750" lvl="0" indent="-285750">
              <a:buClr>
                <a:schemeClr val="lt1"/>
              </a:buClr>
              <a:buSzPts val="1800"/>
              <a:buFont typeface="Arial" panose="020B0604020202020204" pitchFamily="34" charset="0"/>
              <a:buChar char="•"/>
            </a:pPr>
            <a:r>
              <a:rPr lang="hu-HU" dirty="0" err="1">
                <a:sym typeface="Calibri"/>
              </a:rPr>
              <a:t>payment</a:t>
            </a:r>
            <a:endParaRPr lang="hu-HU" dirty="0">
              <a:sym typeface="Calibri"/>
            </a:endParaRPr>
          </a:p>
          <a:p>
            <a:pPr marL="285750" lvl="0" indent="-285750">
              <a:buClr>
                <a:schemeClr val="lt1"/>
              </a:buClr>
              <a:buSzPts val="1800"/>
              <a:buFont typeface="Arial" panose="020B0604020202020204" pitchFamily="34" charset="0"/>
              <a:buChar char="•"/>
            </a:pPr>
            <a:r>
              <a:rPr lang="hu-HU" dirty="0" err="1">
                <a:sym typeface="Calibri"/>
              </a:rPr>
              <a:t>extras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2511732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5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ép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285875"/>
          </a:xfrm>
          <a:prstGeom prst="rect">
            <a:avLst/>
          </a:prstGeom>
          <a:noFill/>
          <a:effectLst>
            <a:glow>
              <a:schemeClr val="accent1"/>
            </a:glow>
            <a:reflection endPos="0" dir="5400000" sy="-100000" algn="bl" rotWithShape="0"/>
          </a:effectLst>
        </p:spPr>
      </p:pic>
      <p:sp>
        <p:nvSpPr>
          <p:cNvPr id="8" name="Téglalap 7"/>
          <p:cNvSpPr/>
          <p:nvPr/>
        </p:nvSpPr>
        <p:spPr>
          <a:xfrm>
            <a:off x="5245434" y="258214"/>
            <a:ext cx="170113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u-HU" sz="4400" cap="all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Cyclic</a:t>
            </a:r>
            <a:r>
              <a:rPr lang="hu-HU" sz="4400" cap="all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259ABB40-D81A-4D6B-8D82-BA67E5C2A3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649" y="2571706"/>
            <a:ext cx="2857647" cy="1714588"/>
          </a:xfrm>
          <a:prstGeom prst="rect">
            <a:avLst/>
          </a:prstGeom>
        </p:spPr>
      </p:pic>
      <p:sp>
        <p:nvSpPr>
          <p:cNvPr id="10" name="Téglalap 9">
            <a:extLst>
              <a:ext uri="{FF2B5EF4-FFF2-40B4-BE49-F238E27FC236}">
                <a16:creationId xmlns:a16="http://schemas.microsoft.com/office/drawing/2014/main" id="{C742A19A-5B23-435B-8C27-AC45E762505D}"/>
              </a:ext>
            </a:extLst>
          </p:cNvPr>
          <p:cNvSpPr/>
          <p:nvPr/>
        </p:nvSpPr>
        <p:spPr>
          <a:xfrm>
            <a:off x="5245434" y="2136338"/>
            <a:ext cx="6096000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hu-HU" dirty="0">
                <a:solidFill>
                  <a:schemeClr val="bg1"/>
                </a:solidFill>
              </a:rPr>
              <a:t>Cyclic.sh egy olyan platform, amely lehetővé teszi a JavaScript fejlesztők számára, hogy egységes környezetben dolgozzanak a frontend és backend fejlesztésére, és automatizált működése révén csökkenti az adminisztratív feladatokat. Emellett integrált fejlesztői környezetet kínál, ami megkönnyíti a fejlesztők munkáját. A dinamikus skálázás és a </a:t>
            </a:r>
            <a:r>
              <a:rPr lang="hu-HU" dirty="0" err="1">
                <a:solidFill>
                  <a:schemeClr val="bg1"/>
                </a:solidFill>
              </a:rPr>
              <a:t>cloud-native</a:t>
            </a:r>
            <a:r>
              <a:rPr lang="hu-HU" dirty="0">
                <a:solidFill>
                  <a:schemeClr val="bg1"/>
                </a:solidFill>
              </a:rPr>
              <a:t> jelleg pedig elősegíti az alkalmazások hatékony futtatását a felhőben. Összességében, ha a JavaScript fejlesztésben dolgozik, a Cyclic.sh lehet egy hasznos eszköz a fejlesztési folyamatban.</a:t>
            </a:r>
          </a:p>
        </p:txBody>
      </p:sp>
    </p:spTree>
    <p:extLst>
      <p:ext uri="{BB962C8B-B14F-4D97-AF65-F5344CB8AC3E}">
        <p14:creationId xmlns:p14="http://schemas.microsoft.com/office/powerpoint/2010/main" val="14143775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>
                <a:lumMod val="75000"/>
              </a:schemeClr>
            </a:gs>
            <a:gs pos="100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ép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285875"/>
          </a:xfrm>
          <a:prstGeom prst="rect">
            <a:avLst/>
          </a:prstGeom>
          <a:noFill/>
          <a:effectLst>
            <a:glow>
              <a:schemeClr val="accent1"/>
            </a:glow>
            <a:reflection endPos="0" dir="5400000" sy="-100000" algn="bl" rotWithShape="0"/>
          </a:effectLst>
        </p:spPr>
      </p:pic>
      <p:sp>
        <p:nvSpPr>
          <p:cNvPr id="6" name="Szövegdoboz 5">
            <a:extLst>
              <a:ext uri="{FF2B5EF4-FFF2-40B4-BE49-F238E27FC236}">
                <a16:creationId xmlns:a16="http://schemas.microsoft.com/office/drawing/2014/main" id="{10CDFED8-119B-4A61-8813-B7E3310C0927}"/>
              </a:ext>
            </a:extLst>
          </p:cNvPr>
          <p:cNvSpPr txBox="1"/>
          <p:nvPr/>
        </p:nvSpPr>
        <p:spPr>
          <a:xfrm>
            <a:off x="183016" y="1847019"/>
            <a:ext cx="591298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hu-HU" sz="2800" b="1" dirty="0"/>
              <a:t>Mappa struktúráját kialakítása</a:t>
            </a:r>
          </a:p>
          <a:p>
            <a:pPr algn="just"/>
            <a:r>
              <a:rPr lang="hu-HU" sz="2000" dirty="0"/>
              <a:t>A mappa struktúráját úgy alakítottuk ki, hogy minél egyszerűbben elérjük az adatokat. Az adatbázisban található több táblában a mappák elérésének a linkje. </a:t>
            </a:r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2F6618C6-630F-44A0-8AD1-3C726034D019}"/>
              </a:ext>
            </a:extLst>
          </p:cNvPr>
          <p:cNvSpPr txBox="1"/>
          <p:nvPr/>
        </p:nvSpPr>
        <p:spPr>
          <a:xfrm>
            <a:off x="183016" y="3564432"/>
            <a:ext cx="5912984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hu-HU" sz="2800" b="1" dirty="0"/>
              <a:t>Szövegek</a:t>
            </a:r>
          </a:p>
          <a:p>
            <a:pPr algn="just"/>
            <a:r>
              <a:rPr lang="hu-HU" sz="2000" dirty="0"/>
              <a:t>A szövegek nagy részét a Ford hivatalos oldaláról másoltuk.</a:t>
            </a:r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C834FA26-F0F7-45AE-9B2C-39424A14515F}"/>
              </a:ext>
            </a:extLst>
          </p:cNvPr>
          <p:cNvSpPr txBox="1"/>
          <p:nvPr/>
        </p:nvSpPr>
        <p:spPr>
          <a:xfrm>
            <a:off x="183016" y="4974068"/>
            <a:ext cx="5912984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hu-HU" sz="2800" b="1" dirty="0"/>
              <a:t>Képek</a:t>
            </a:r>
          </a:p>
          <a:p>
            <a:pPr algn="just"/>
            <a:r>
              <a:rPr lang="hu-HU" sz="2000" dirty="0"/>
              <a:t>A képek össze gyűjtse egy nagy munka volt, mert mindegyik modellről 5 darab képet kellet keresnünk.</a:t>
            </a:r>
          </a:p>
        </p:txBody>
      </p:sp>
      <p:pic>
        <p:nvPicPr>
          <p:cNvPr id="12" name="Kép 11">
            <a:extLst>
              <a:ext uri="{FF2B5EF4-FFF2-40B4-BE49-F238E27FC236}">
                <a16:creationId xmlns:a16="http://schemas.microsoft.com/office/drawing/2014/main" id="{C542A37A-186E-4604-93CC-F1923FFAC8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194" y="2312198"/>
            <a:ext cx="3643239" cy="3643239"/>
          </a:xfrm>
          <a:prstGeom prst="rect">
            <a:avLst/>
          </a:prstGeom>
        </p:spPr>
      </p:pic>
      <p:sp>
        <p:nvSpPr>
          <p:cNvPr id="13" name="Téglalap 12">
            <a:extLst>
              <a:ext uri="{FF2B5EF4-FFF2-40B4-BE49-F238E27FC236}">
                <a16:creationId xmlns:a16="http://schemas.microsoft.com/office/drawing/2014/main" id="{CBA117BA-A723-4E4E-AAE3-6134F8361DAA}"/>
              </a:ext>
            </a:extLst>
          </p:cNvPr>
          <p:cNvSpPr/>
          <p:nvPr/>
        </p:nvSpPr>
        <p:spPr>
          <a:xfrm>
            <a:off x="4206747" y="267145"/>
            <a:ext cx="3778506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u-HU" sz="4400" cap="all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Gyűjtőmunka </a:t>
            </a:r>
          </a:p>
        </p:txBody>
      </p:sp>
    </p:spTree>
    <p:extLst>
      <p:ext uri="{BB962C8B-B14F-4D97-AF65-F5344CB8AC3E}">
        <p14:creationId xmlns:p14="http://schemas.microsoft.com/office/powerpoint/2010/main" val="2827136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4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ép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"/>
            <a:ext cx="12192000" cy="1285875"/>
          </a:xfrm>
          <a:prstGeom prst="rect">
            <a:avLst/>
          </a:prstGeom>
          <a:noFill/>
          <a:effectLst>
            <a:glow>
              <a:schemeClr val="accent1"/>
            </a:glow>
            <a:reflection endPos="0" dir="5400000" sy="-100000" algn="bl" rotWithShape="0"/>
          </a:effectLst>
        </p:spPr>
      </p:pic>
      <p:sp>
        <p:nvSpPr>
          <p:cNvPr id="8" name="Téglalap 7"/>
          <p:cNvSpPr/>
          <p:nvPr/>
        </p:nvSpPr>
        <p:spPr>
          <a:xfrm>
            <a:off x="5088038" y="258214"/>
            <a:ext cx="2015923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u-HU" sz="4400" cap="all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 Téma</a:t>
            </a:r>
          </a:p>
        </p:txBody>
      </p:sp>
      <p:sp>
        <p:nvSpPr>
          <p:cNvPr id="4" name="Téglalap: lekerekített 3">
            <a:extLst>
              <a:ext uri="{FF2B5EF4-FFF2-40B4-BE49-F238E27FC236}">
                <a16:creationId xmlns:a16="http://schemas.microsoft.com/office/drawing/2014/main" id="{F8C4D3C7-EE2C-4305-8DCA-5020F0546804}"/>
              </a:ext>
            </a:extLst>
          </p:cNvPr>
          <p:cNvSpPr/>
          <p:nvPr/>
        </p:nvSpPr>
        <p:spPr>
          <a:xfrm>
            <a:off x="720570" y="2584857"/>
            <a:ext cx="10750858" cy="2574524"/>
          </a:xfrm>
          <a:prstGeom prst="roundRect">
            <a:avLst/>
          </a:prstGeom>
          <a:solidFill>
            <a:schemeClr val="accent1">
              <a:lumMod val="50000"/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" name="Szövegdoboz 1">
            <a:extLst>
              <a:ext uri="{FF2B5EF4-FFF2-40B4-BE49-F238E27FC236}">
                <a16:creationId xmlns:a16="http://schemas.microsoft.com/office/drawing/2014/main" id="{DC50CF01-CFB9-49A6-9491-BC5FE66FEB56}"/>
              </a:ext>
            </a:extLst>
          </p:cNvPr>
          <p:cNvSpPr txBox="1"/>
          <p:nvPr/>
        </p:nvSpPr>
        <p:spPr>
          <a:xfrm>
            <a:off x="990787" y="3087289"/>
            <a:ext cx="10210424" cy="1569660"/>
          </a:xfrm>
          <a:prstGeom prst="rect">
            <a:avLst/>
          </a:prstGeom>
          <a:solidFill>
            <a:schemeClr val="tx1">
              <a:alpha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hu-HU" sz="3200" dirty="0">
                <a:solidFill>
                  <a:schemeClr val="bg1"/>
                </a:solidFill>
              </a:rPr>
              <a:t>A szakdolgozat témája egy Ford szalon weboldal.</a:t>
            </a:r>
          </a:p>
          <a:p>
            <a:r>
              <a:rPr lang="hu-HU" sz="3200" dirty="0">
                <a:solidFill>
                  <a:schemeClr val="bg1"/>
                </a:solidFill>
              </a:rPr>
              <a:t>Az oldalon a modelleket személyre szabhatjuk.</a:t>
            </a:r>
          </a:p>
          <a:p>
            <a:r>
              <a:rPr lang="hu-HU" sz="3200" dirty="0">
                <a:solidFill>
                  <a:schemeClr val="bg1"/>
                </a:solidFill>
              </a:rPr>
              <a:t>A megrendelést az online felülettel próbáljuk megkönnyíteni</a:t>
            </a:r>
          </a:p>
        </p:txBody>
      </p:sp>
      <p:sp>
        <p:nvSpPr>
          <p:cNvPr id="6" name="Téglalap: lekerekített 5">
            <a:extLst>
              <a:ext uri="{FF2B5EF4-FFF2-40B4-BE49-F238E27FC236}">
                <a16:creationId xmlns:a16="http://schemas.microsoft.com/office/drawing/2014/main" id="{793F8811-DD9E-4819-82C0-FEAFDD7852C7}"/>
              </a:ext>
            </a:extLst>
          </p:cNvPr>
          <p:cNvSpPr/>
          <p:nvPr/>
        </p:nvSpPr>
        <p:spPr>
          <a:xfrm>
            <a:off x="9287521" y="5661813"/>
            <a:ext cx="2183907" cy="679002"/>
          </a:xfrm>
          <a:prstGeom prst="roundRect">
            <a:avLst/>
          </a:prstGeom>
          <a:solidFill>
            <a:schemeClr val="accent1">
              <a:lumMod val="50000"/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Demó link</a:t>
            </a:r>
          </a:p>
        </p:txBody>
      </p:sp>
    </p:spTree>
    <p:extLst>
      <p:ext uri="{BB962C8B-B14F-4D97-AF65-F5344CB8AC3E}">
        <p14:creationId xmlns:p14="http://schemas.microsoft.com/office/powerpoint/2010/main" val="35773983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ím 1">
            <a:extLst>
              <a:ext uri="{FF2B5EF4-FFF2-40B4-BE49-F238E27FC236}">
                <a16:creationId xmlns:a16="http://schemas.microsoft.com/office/drawing/2014/main" id="{7C0A6C27-411C-44CE-94F5-D1FA977849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43363" y="2934555"/>
            <a:ext cx="8905274" cy="988890"/>
          </a:xfrm>
        </p:spPr>
        <p:txBody>
          <a:bodyPr/>
          <a:lstStyle/>
          <a:p>
            <a:r>
              <a:rPr lang="hu-HU" b="1" cap="all" dirty="0"/>
              <a:t>Köszönjük a figyelmet!</a:t>
            </a:r>
            <a:endParaRPr lang="hu-HU" b="1" dirty="0"/>
          </a:p>
        </p:txBody>
      </p:sp>
    </p:spTree>
    <p:extLst>
      <p:ext uri="{BB962C8B-B14F-4D97-AF65-F5344CB8AC3E}">
        <p14:creationId xmlns:p14="http://schemas.microsoft.com/office/powerpoint/2010/main" val="42733047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alphaModFix amt="9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églalap 17"/>
          <p:cNvSpPr/>
          <p:nvPr/>
        </p:nvSpPr>
        <p:spPr>
          <a:xfrm>
            <a:off x="1" y="1027657"/>
            <a:ext cx="12191999" cy="5830343"/>
          </a:xfrm>
          <a:prstGeom prst="rect">
            <a:avLst/>
          </a:prstGeom>
          <a:solidFill>
            <a:schemeClr val="tx1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pic>
        <p:nvPicPr>
          <p:cNvPr id="3" name="Kép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"/>
            <a:ext cx="12192000" cy="1285875"/>
          </a:xfrm>
          <a:prstGeom prst="rect">
            <a:avLst/>
          </a:prstGeom>
          <a:noFill/>
          <a:effectLst>
            <a:glow>
              <a:schemeClr val="accent1"/>
            </a:glow>
            <a:reflection endPos="0" dir="5400000" sy="-100000" algn="bl" rotWithShape="0"/>
          </a:effectLst>
        </p:spPr>
      </p:pic>
      <p:sp>
        <p:nvSpPr>
          <p:cNvPr id="8" name="Téglalap 7"/>
          <p:cNvSpPr/>
          <p:nvPr/>
        </p:nvSpPr>
        <p:spPr>
          <a:xfrm>
            <a:off x="3495675" y="258216"/>
            <a:ext cx="5200649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u-HU" sz="4400" cap="all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Választott nyelvek</a:t>
            </a:r>
          </a:p>
        </p:txBody>
      </p:sp>
      <p:sp>
        <p:nvSpPr>
          <p:cNvPr id="19" name="Lekerekített téglalap 18"/>
          <p:cNvSpPr/>
          <p:nvPr/>
        </p:nvSpPr>
        <p:spPr>
          <a:xfrm>
            <a:off x="583910" y="1572802"/>
            <a:ext cx="3240000" cy="3960000"/>
          </a:xfrm>
          <a:prstGeom prst="roundRect">
            <a:avLst/>
          </a:prstGeom>
          <a:solidFill>
            <a:schemeClr val="accent5">
              <a:lumMod val="40000"/>
              <a:lumOff val="6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2400" dirty="0"/>
          </a:p>
        </p:txBody>
      </p:sp>
      <p:sp>
        <p:nvSpPr>
          <p:cNvPr id="20" name="Lekerekített téglalap 19"/>
          <p:cNvSpPr/>
          <p:nvPr/>
        </p:nvSpPr>
        <p:spPr>
          <a:xfrm>
            <a:off x="8334906" y="1572802"/>
            <a:ext cx="3240000" cy="3960000"/>
          </a:xfrm>
          <a:prstGeom prst="roundRect">
            <a:avLst/>
          </a:prstGeom>
          <a:solidFill>
            <a:schemeClr val="accent2">
              <a:lumMod val="60000"/>
              <a:lumOff val="4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1" name="Lekerekített téglalap 20"/>
          <p:cNvSpPr/>
          <p:nvPr/>
        </p:nvSpPr>
        <p:spPr>
          <a:xfrm>
            <a:off x="4477812" y="1619203"/>
            <a:ext cx="3240000" cy="3960000"/>
          </a:xfrm>
          <a:prstGeom prst="roundRect">
            <a:avLst/>
          </a:prstGeom>
          <a:solidFill>
            <a:schemeClr val="accent6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17" name="Kép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9261" y="1708551"/>
            <a:ext cx="1177110" cy="720000"/>
          </a:xfrm>
          <a:prstGeom prst="rect">
            <a:avLst/>
          </a:prstGeom>
        </p:spPr>
      </p:pic>
      <p:pic>
        <p:nvPicPr>
          <p:cNvPr id="22" name="Kép 2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8443" y="1708551"/>
            <a:ext cx="830931" cy="720000"/>
          </a:xfrm>
          <a:prstGeom prst="rect">
            <a:avLst/>
          </a:prstGeom>
        </p:spPr>
      </p:pic>
      <p:sp>
        <p:nvSpPr>
          <p:cNvPr id="25" name="Téglalap 24"/>
          <p:cNvSpPr/>
          <p:nvPr/>
        </p:nvSpPr>
        <p:spPr>
          <a:xfrm>
            <a:off x="844627" y="2410581"/>
            <a:ext cx="271856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hu-HU" sz="2800" b="1" dirty="0">
                <a:solidFill>
                  <a:schemeClr val="bg1"/>
                </a:solidFill>
              </a:rPr>
              <a:t>Front-end: </a:t>
            </a:r>
            <a:r>
              <a:rPr lang="hu-HU" sz="2800" dirty="0">
                <a:solidFill>
                  <a:schemeClr val="bg1"/>
                </a:solidFill>
              </a:rPr>
              <a:t>Vue.js</a:t>
            </a:r>
          </a:p>
        </p:txBody>
      </p:sp>
      <p:sp>
        <p:nvSpPr>
          <p:cNvPr id="26" name="Téglalap 25"/>
          <p:cNvSpPr/>
          <p:nvPr/>
        </p:nvSpPr>
        <p:spPr>
          <a:xfrm>
            <a:off x="4659639" y="2428551"/>
            <a:ext cx="285366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hu-HU" sz="2800" b="1" dirty="0">
                <a:solidFill>
                  <a:schemeClr val="bg1"/>
                </a:solidFill>
              </a:rPr>
              <a:t>Back-end: </a:t>
            </a:r>
            <a:r>
              <a:rPr lang="hu-HU" sz="2800" dirty="0">
                <a:solidFill>
                  <a:schemeClr val="bg1"/>
                </a:solidFill>
              </a:rPr>
              <a:t>Node.js</a:t>
            </a:r>
          </a:p>
        </p:txBody>
      </p:sp>
      <p:sp>
        <p:nvSpPr>
          <p:cNvPr id="28" name="Téglalap 27"/>
          <p:cNvSpPr/>
          <p:nvPr/>
        </p:nvSpPr>
        <p:spPr>
          <a:xfrm>
            <a:off x="8567170" y="2410581"/>
            <a:ext cx="284712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hu-HU" sz="2800" b="1" dirty="0">
                <a:solidFill>
                  <a:schemeClr val="bg1"/>
                </a:solidFill>
              </a:rPr>
              <a:t>Adatbázis: </a:t>
            </a:r>
            <a:r>
              <a:rPr lang="hu-HU" sz="2800" dirty="0" err="1">
                <a:solidFill>
                  <a:schemeClr val="bg1"/>
                </a:solidFill>
              </a:rPr>
              <a:t>MySQL</a:t>
            </a:r>
            <a:endParaRPr lang="hu-HU" sz="2800" dirty="0">
              <a:solidFill>
                <a:schemeClr val="bg1"/>
              </a:solidFill>
            </a:endParaRPr>
          </a:p>
        </p:txBody>
      </p:sp>
      <p:pic>
        <p:nvPicPr>
          <p:cNvPr id="29" name="Kép 2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9091" y="1708551"/>
            <a:ext cx="1151631" cy="720000"/>
          </a:xfrm>
          <a:prstGeom prst="rect">
            <a:avLst/>
          </a:prstGeom>
        </p:spPr>
      </p:pic>
      <p:pic>
        <p:nvPicPr>
          <p:cNvPr id="30" name="Kép 2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2800" y="5679945"/>
            <a:ext cx="2581273" cy="1030911"/>
          </a:xfrm>
          <a:prstGeom prst="rect">
            <a:avLst/>
          </a:prstGeom>
          <a:noFill/>
          <a:effectLst>
            <a:softEdge rad="25400"/>
          </a:effectLst>
        </p:spPr>
      </p:pic>
      <p:sp>
        <p:nvSpPr>
          <p:cNvPr id="33" name="Téglalap 32"/>
          <p:cNvSpPr/>
          <p:nvPr/>
        </p:nvSpPr>
        <p:spPr>
          <a:xfrm>
            <a:off x="843826" y="2906471"/>
            <a:ext cx="2720168" cy="184665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2400" b="1" dirty="0">
                <a:solidFill>
                  <a:schemeClr val="bg1">
                    <a:lumMod val="85000"/>
                  </a:schemeClr>
                </a:solidFill>
              </a:rPr>
              <a:t>Választás okai: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dirty="0">
                <a:solidFill>
                  <a:schemeClr val="bg1">
                    <a:lumMod val="85000"/>
                  </a:schemeClr>
                </a:solidFill>
              </a:rPr>
              <a:t>Könnyű használhatóság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dirty="0">
                <a:solidFill>
                  <a:schemeClr val="bg1">
                    <a:lumMod val="85000"/>
                  </a:schemeClr>
                </a:solidFill>
              </a:rPr>
              <a:t>Sok segédanyag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dirty="0">
                <a:solidFill>
                  <a:schemeClr val="bg1">
                    <a:lumMod val="85000"/>
                  </a:schemeClr>
                </a:solidFill>
              </a:rPr>
              <a:t>Népszerű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dirty="0">
                <a:solidFill>
                  <a:schemeClr val="bg1">
                    <a:lumMod val="85000"/>
                  </a:schemeClr>
                </a:solidFill>
              </a:rPr>
              <a:t>Megbízható</a:t>
            </a:r>
          </a:p>
          <a:p>
            <a:endParaRPr lang="hu-HU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5" name="Téglalap 34"/>
          <p:cNvSpPr/>
          <p:nvPr/>
        </p:nvSpPr>
        <p:spPr>
          <a:xfrm>
            <a:off x="4659639" y="2933801"/>
            <a:ext cx="2576411" cy="184665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2400" b="1" dirty="0">
                <a:solidFill>
                  <a:schemeClr val="bg1">
                    <a:lumMod val="85000"/>
                  </a:schemeClr>
                </a:solidFill>
              </a:rPr>
              <a:t>Választás okai: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dirty="0">
                <a:solidFill>
                  <a:schemeClr val="bg1">
                    <a:lumMod val="85000"/>
                  </a:schemeClr>
                </a:solidFill>
              </a:rPr>
              <a:t>A tanulmányaink alatt</a:t>
            </a:r>
          </a:p>
          <a:p>
            <a:r>
              <a:rPr lang="hu-HU" dirty="0">
                <a:solidFill>
                  <a:schemeClr val="bg1">
                    <a:lumMod val="85000"/>
                  </a:schemeClr>
                </a:solidFill>
              </a:rPr>
              <a:t>      nagyon megtetszett</a:t>
            </a:r>
          </a:p>
          <a:p>
            <a:r>
              <a:rPr lang="hu-HU" dirty="0">
                <a:solidFill>
                  <a:schemeClr val="bg1">
                    <a:lumMod val="85000"/>
                  </a:schemeClr>
                </a:solidFill>
              </a:rPr>
              <a:t>      számunkra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>
                <a:solidFill>
                  <a:schemeClr val="bg1">
                    <a:lumMod val="85000"/>
                  </a:schemeClr>
                </a:solidFill>
              </a:rPr>
              <a:t>Sok segédanyag</a:t>
            </a:r>
          </a:p>
          <a:p>
            <a:endParaRPr lang="hu-HU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6" name="Téglalap 35"/>
          <p:cNvSpPr/>
          <p:nvPr/>
        </p:nvSpPr>
        <p:spPr>
          <a:xfrm>
            <a:off x="8714609" y="2906471"/>
            <a:ext cx="2629053" cy="12926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2400" b="1" dirty="0">
                <a:solidFill>
                  <a:schemeClr val="bg1">
                    <a:lumMod val="85000"/>
                  </a:schemeClr>
                </a:solidFill>
              </a:rPr>
              <a:t>Választás okai: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>
                <a:solidFill>
                  <a:schemeClr val="bg1">
                    <a:lumMod val="85000"/>
                  </a:schemeClr>
                </a:solidFill>
              </a:rPr>
              <a:t>Egyszerű benne kezelni</a:t>
            </a:r>
          </a:p>
          <a:p>
            <a:r>
              <a:rPr lang="hu-HU" dirty="0">
                <a:solidFill>
                  <a:schemeClr val="bg1">
                    <a:lumMod val="85000"/>
                  </a:schemeClr>
                </a:solidFill>
              </a:rPr>
              <a:t>      az adatokat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>
                <a:solidFill>
                  <a:schemeClr val="bg1">
                    <a:lumMod val="85000"/>
                  </a:schemeClr>
                </a:solidFill>
              </a:rPr>
              <a:t>Átlátható</a:t>
            </a:r>
          </a:p>
        </p:txBody>
      </p:sp>
    </p:spTree>
    <p:extLst>
      <p:ext uri="{BB962C8B-B14F-4D97-AF65-F5344CB8AC3E}">
        <p14:creationId xmlns:p14="http://schemas.microsoft.com/office/powerpoint/2010/main" val="25294699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ép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"/>
            <a:ext cx="12192000" cy="1285875"/>
          </a:xfrm>
          <a:prstGeom prst="rect">
            <a:avLst/>
          </a:prstGeom>
          <a:noFill/>
          <a:effectLst>
            <a:glow>
              <a:schemeClr val="accent1"/>
            </a:glow>
            <a:reflection endPos="0" dir="5400000" sy="-100000" algn="bl" rotWithShape="0"/>
          </a:effectLst>
        </p:spPr>
      </p:pic>
      <p:sp>
        <p:nvSpPr>
          <p:cNvPr id="8" name="Téglalap 7"/>
          <p:cNvSpPr/>
          <p:nvPr/>
        </p:nvSpPr>
        <p:spPr>
          <a:xfrm>
            <a:off x="4719448" y="215062"/>
            <a:ext cx="284797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u-HU" sz="4400" cap="all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Csapatunk</a:t>
            </a:r>
          </a:p>
        </p:txBody>
      </p:sp>
      <p:sp>
        <p:nvSpPr>
          <p:cNvPr id="19" name="Lekerekített téglalap 18"/>
          <p:cNvSpPr/>
          <p:nvPr/>
        </p:nvSpPr>
        <p:spPr>
          <a:xfrm>
            <a:off x="544175" y="1362164"/>
            <a:ext cx="11103265" cy="5367885"/>
          </a:xfrm>
          <a:prstGeom prst="round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2400" dirty="0">
              <a:solidFill>
                <a:schemeClr val="tx1"/>
              </a:solidFill>
            </a:endParaRPr>
          </a:p>
        </p:txBody>
      </p:sp>
      <p:sp>
        <p:nvSpPr>
          <p:cNvPr id="2" name="Szövegdoboz 1"/>
          <p:cNvSpPr txBox="1"/>
          <p:nvPr/>
        </p:nvSpPr>
        <p:spPr>
          <a:xfrm>
            <a:off x="966596" y="2239828"/>
            <a:ext cx="1035367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800"/>
              </a:spcBef>
              <a:spcAft>
                <a:spcPts val="1800"/>
              </a:spcAft>
            </a:pPr>
            <a:r>
              <a:rPr lang="hu-HU" sz="2000" b="1" dirty="0" err="1">
                <a:solidFill>
                  <a:schemeClr val="bg1"/>
                </a:solidFill>
              </a:rPr>
              <a:t>Dernóczi</a:t>
            </a:r>
            <a:r>
              <a:rPr lang="hu-HU" sz="2000" b="1" dirty="0">
                <a:solidFill>
                  <a:schemeClr val="bg1"/>
                </a:solidFill>
              </a:rPr>
              <a:t> Dániel:</a:t>
            </a:r>
            <a:r>
              <a:rPr lang="hu-HU" sz="2400" b="1" dirty="0">
                <a:solidFill>
                  <a:schemeClr val="bg1"/>
                </a:solidFill>
              </a:rPr>
              <a:t>		</a:t>
            </a:r>
            <a:r>
              <a:rPr lang="hu-HU" dirty="0">
                <a:solidFill>
                  <a:schemeClr val="tx2">
                    <a:lumMod val="40000"/>
                    <a:lumOff val="60000"/>
                  </a:schemeClr>
                </a:solidFill>
              </a:rPr>
              <a:t>Front-end 20%</a:t>
            </a:r>
            <a:r>
              <a:rPr lang="hu-HU" dirty="0">
                <a:solidFill>
                  <a:schemeClr val="bg1"/>
                </a:solidFill>
              </a:rPr>
              <a:t>	</a:t>
            </a:r>
            <a:r>
              <a:rPr lang="hu-HU" dirty="0">
                <a:solidFill>
                  <a:schemeClr val="accent6"/>
                </a:solidFill>
              </a:rPr>
              <a:t>Back-end 60%</a:t>
            </a:r>
            <a:r>
              <a:rPr lang="hu-HU" dirty="0">
                <a:solidFill>
                  <a:schemeClr val="bg1"/>
                </a:solidFill>
              </a:rPr>
              <a:t>	</a:t>
            </a:r>
            <a:r>
              <a:rPr lang="hu-HU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Adatbázis 70%	</a:t>
            </a:r>
            <a:r>
              <a:rPr lang="hu-HU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GitHub kezelés</a:t>
            </a:r>
            <a:r>
              <a:rPr lang="hu-HU" dirty="0">
                <a:solidFill>
                  <a:schemeClr val="bg1"/>
                </a:solidFill>
              </a:rPr>
              <a:t>	</a:t>
            </a:r>
          </a:p>
          <a:p>
            <a:pPr>
              <a:spcBef>
                <a:spcPts val="1800"/>
              </a:spcBef>
              <a:spcAft>
                <a:spcPts val="1800"/>
              </a:spcAft>
            </a:pPr>
            <a:r>
              <a:rPr lang="hu-HU" sz="2000" b="1" dirty="0">
                <a:solidFill>
                  <a:schemeClr val="bg1"/>
                </a:solidFill>
              </a:rPr>
              <a:t>Hujber Patrik Tamás:	</a:t>
            </a:r>
            <a:r>
              <a:rPr lang="hu-HU" dirty="0">
                <a:solidFill>
                  <a:schemeClr val="tx2">
                    <a:lumMod val="40000"/>
                    <a:lumOff val="60000"/>
                  </a:schemeClr>
                </a:solidFill>
              </a:rPr>
              <a:t>Front-end 80%	</a:t>
            </a:r>
            <a:r>
              <a:rPr lang="hu-HU" dirty="0">
                <a:solidFill>
                  <a:schemeClr val="accent6"/>
                </a:solidFill>
              </a:rPr>
              <a:t>Back-end 40%</a:t>
            </a:r>
            <a:r>
              <a:rPr lang="hu-HU" dirty="0">
                <a:solidFill>
                  <a:schemeClr val="tx2">
                    <a:lumMod val="40000"/>
                    <a:lumOff val="60000"/>
                  </a:schemeClr>
                </a:solidFill>
              </a:rPr>
              <a:t>	</a:t>
            </a:r>
            <a:r>
              <a:rPr lang="hu-HU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Adatbázis 30%</a:t>
            </a:r>
            <a:r>
              <a:rPr lang="hu-HU" dirty="0">
                <a:solidFill>
                  <a:schemeClr val="tx2">
                    <a:lumMod val="40000"/>
                    <a:lumOff val="60000"/>
                  </a:schemeClr>
                </a:solidFill>
              </a:rPr>
              <a:t>	</a:t>
            </a:r>
            <a:r>
              <a:rPr lang="hu-HU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PPT készítés</a:t>
            </a:r>
          </a:p>
          <a:p>
            <a:pPr>
              <a:spcBef>
                <a:spcPts val="1800"/>
              </a:spcBef>
              <a:spcAft>
                <a:spcPts val="1800"/>
              </a:spcAft>
            </a:pPr>
            <a:r>
              <a:rPr lang="hu-HU" sz="2000" b="1" dirty="0">
                <a:solidFill>
                  <a:schemeClr val="bg1"/>
                </a:solidFill>
              </a:rPr>
              <a:t>Bognár Péter:	</a:t>
            </a:r>
            <a:r>
              <a:rPr lang="hu-HU" sz="2400" b="1" dirty="0">
                <a:solidFill>
                  <a:schemeClr val="bg1"/>
                </a:solidFill>
              </a:rPr>
              <a:t>	</a:t>
            </a:r>
            <a:r>
              <a:rPr lang="hu-HU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Dokumentáció</a:t>
            </a:r>
          </a:p>
        </p:txBody>
      </p:sp>
      <p:sp>
        <p:nvSpPr>
          <p:cNvPr id="23" name="Téglalap 22"/>
          <p:cNvSpPr/>
          <p:nvPr/>
        </p:nvSpPr>
        <p:spPr>
          <a:xfrm>
            <a:off x="3426332" y="1539386"/>
            <a:ext cx="543420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u-HU" sz="2800" cap="all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Csapat megosztás százalékosan</a:t>
            </a:r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1522" y="4477348"/>
            <a:ext cx="5194540" cy="1955002"/>
          </a:xfrm>
          <a:prstGeom prst="rect">
            <a:avLst/>
          </a:prstGeom>
        </p:spPr>
      </p:pic>
      <p:pic>
        <p:nvPicPr>
          <p:cNvPr id="5" name="Kép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8300" y="4477347"/>
            <a:ext cx="3108884" cy="195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1222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bg1"/>
            </a:gs>
            <a:gs pos="0">
              <a:srgbClr val="7030A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ép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"/>
            <a:ext cx="12192000" cy="1285875"/>
          </a:xfrm>
          <a:prstGeom prst="rect">
            <a:avLst/>
          </a:prstGeom>
          <a:noFill/>
          <a:effectLst>
            <a:glow>
              <a:schemeClr val="accent1"/>
            </a:glow>
            <a:reflection endPos="0" dir="5400000" sy="-100000" algn="bl" rotWithShape="0"/>
          </a:effectLst>
        </p:spPr>
      </p:pic>
      <p:sp>
        <p:nvSpPr>
          <p:cNvPr id="8" name="Téglalap 7"/>
          <p:cNvSpPr/>
          <p:nvPr/>
        </p:nvSpPr>
        <p:spPr>
          <a:xfrm>
            <a:off x="5113455" y="261608"/>
            <a:ext cx="196508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u-HU" sz="4400" cap="all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Github</a:t>
            </a:r>
            <a:r>
              <a:rPr lang="hu-HU" sz="4400" cap="all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</a:p>
        </p:txBody>
      </p:sp>
      <p:sp>
        <p:nvSpPr>
          <p:cNvPr id="4" name="Téglalap 3">
            <a:extLst>
              <a:ext uri="{FF2B5EF4-FFF2-40B4-BE49-F238E27FC236}">
                <a16:creationId xmlns:a16="http://schemas.microsoft.com/office/drawing/2014/main" id="{8F66F493-CEA2-473F-AFA0-3E6739C4BE5E}"/>
              </a:ext>
            </a:extLst>
          </p:cNvPr>
          <p:cNvSpPr/>
          <p:nvPr/>
        </p:nvSpPr>
        <p:spPr>
          <a:xfrm>
            <a:off x="494922" y="2274838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hu-HU" dirty="0"/>
              <a:t>A </a:t>
            </a:r>
            <a:r>
              <a:rPr lang="hu-HU" dirty="0" err="1"/>
              <a:t>github</a:t>
            </a:r>
            <a:r>
              <a:rPr lang="hu-HU" dirty="0"/>
              <a:t>-ot eleinte nehéz volt megszoknunk, ezért még a projekt készítésének az elejeén a Google drive-ot használtunk. De idővel rá kellet jönnünk, hogy a </a:t>
            </a:r>
            <a:r>
              <a:rPr lang="hu-HU" dirty="0" err="1"/>
              <a:t>github</a:t>
            </a:r>
            <a:r>
              <a:rPr lang="hu-HU" dirty="0"/>
              <a:t>-ban mennyivel több funkció van, és mennyivel jobb használni egy ilyen típusú projekt elkészítése közben. </a:t>
            </a:r>
          </a:p>
          <a:p>
            <a:pPr algn="just"/>
            <a:endParaRPr lang="hu-HU" dirty="0"/>
          </a:p>
          <a:p>
            <a:pPr algn="just"/>
            <a:r>
              <a:rPr lang="hu-HU" dirty="0"/>
              <a:t>A feladatok </a:t>
            </a:r>
            <a:r>
              <a:rPr lang="hu-HU" dirty="0" err="1"/>
              <a:t>pusholásához</a:t>
            </a:r>
            <a:r>
              <a:rPr lang="hu-HU" dirty="0"/>
              <a:t> GitHub </a:t>
            </a:r>
            <a:r>
              <a:rPr lang="hu-HU" dirty="0" err="1"/>
              <a:t>Desktop</a:t>
            </a:r>
            <a:r>
              <a:rPr lang="hu-HU" dirty="0"/>
              <a:t> alkalmazást használtuk, amely számunkra nagyon megtetszett. </a:t>
            </a:r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A6A1CE95-3E96-47FD-AE79-316D2197E02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8543" y="1446898"/>
            <a:ext cx="3964204" cy="3964204"/>
          </a:xfrm>
          <a:prstGeom prst="rect">
            <a:avLst/>
          </a:prstGeom>
        </p:spPr>
      </p:pic>
      <p:sp>
        <p:nvSpPr>
          <p:cNvPr id="15" name="Szövegdoboz 14">
            <a:extLst>
              <a:ext uri="{FF2B5EF4-FFF2-40B4-BE49-F238E27FC236}">
                <a16:creationId xmlns:a16="http://schemas.microsoft.com/office/drawing/2014/main" id="{063B9CB9-1428-4A37-85BA-275060C7F022}"/>
              </a:ext>
            </a:extLst>
          </p:cNvPr>
          <p:cNvSpPr txBox="1"/>
          <p:nvPr/>
        </p:nvSpPr>
        <p:spPr>
          <a:xfrm>
            <a:off x="8540919" y="5257213"/>
            <a:ext cx="10394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400" dirty="0" err="1"/>
              <a:t>Github</a:t>
            </a:r>
            <a:r>
              <a:rPr lang="hu-HU" sz="1400" dirty="0"/>
              <a:t> logó</a:t>
            </a:r>
          </a:p>
        </p:txBody>
      </p:sp>
      <p:pic>
        <p:nvPicPr>
          <p:cNvPr id="11" name="Kép 10">
            <a:extLst>
              <a:ext uri="{FF2B5EF4-FFF2-40B4-BE49-F238E27FC236}">
                <a16:creationId xmlns:a16="http://schemas.microsoft.com/office/drawing/2014/main" id="{320A17BC-459A-4CE5-9D14-F56E1ADE49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922" y="4823954"/>
            <a:ext cx="6500557" cy="1174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8527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4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ép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"/>
            <a:ext cx="12192000" cy="1285875"/>
          </a:xfrm>
          <a:prstGeom prst="rect">
            <a:avLst/>
          </a:prstGeom>
          <a:noFill/>
          <a:effectLst>
            <a:glow>
              <a:schemeClr val="accent1"/>
            </a:glow>
            <a:reflection endPos="0" dir="5400000" sy="-100000" algn="bl" rotWithShape="0"/>
          </a:effectLst>
        </p:spPr>
      </p:pic>
      <p:sp>
        <p:nvSpPr>
          <p:cNvPr id="8" name="Téglalap 7"/>
          <p:cNvSpPr/>
          <p:nvPr/>
        </p:nvSpPr>
        <p:spPr>
          <a:xfrm>
            <a:off x="3346190" y="254822"/>
            <a:ext cx="5499619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u-HU" sz="4400" cap="all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 weboldal funkciói  </a:t>
            </a:r>
          </a:p>
        </p:txBody>
      </p:sp>
      <p:sp>
        <p:nvSpPr>
          <p:cNvPr id="2" name="Szövegdoboz 1">
            <a:extLst>
              <a:ext uri="{FF2B5EF4-FFF2-40B4-BE49-F238E27FC236}">
                <a16:creationId xmlns:a16="http://schemas.microsoft.com/office/drawing/2014/main" id="{DC50CF01-CFB9-49A6-9491-BC5FE66FEB56}"/>
              </a:ext>
            </a:extLst>
          </p:cNvPr>
          <p:cNvSpPr txBox="1"/>
          <p:nvPr/>
        </p:nvSpPr>
        <p:spPr>
          <a:xfrm>
            <a:off x="2077753" y="1659285"/>
            <a:ext cx="8036495" cy="4278094"/>
          </a:xfrm>
          <a:prstGeom prst="rect">
            <a:avLst/>
          </a:prstGeom>
          <a:solidFill>
            <a:schemeClr val="tx1">
              <a:alpha val="79000"/>
            </a:schemeClr>
          </a:solidFill>
        </p:spPr>
        <p:txBody>
          <a:bodyPr wrap="none" rtlCol="0">
            <a:spAutoFit/>
          </a:bodyPr>
          <a:lstStyle/>
          <a:p>
            <a:r>
              <a:rPr lang="hu-HU" sz="3200" b="1" dirty="0">
                <a:solidFill>
                  <a:schemeClr val="bg1"/>
                </a:solidFill>
              </a:rPr>
              <a:t>Funkciók: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400" dirty="0">
                <a:solidFill>
                  <a:schemeClr val="bg1"/>
                </a:solidFill>
              </a:rPr>
              <a:t>Regisztráció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400" dirty="0">
                <a:solidFill>
                  <a:schemeClr val="bg1"/>
                </a:solidFill>
              </a:rPr>
              <a:t>Bejelentéses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400" dirty="0">
                <a:solidFill>
                  <a:schemeClr val="bg1"/>
                </a:solidFill>
              </a:rPr>
              <a:t>Autók kilistázása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400" dirty="0">
                <a:solidFill>
                  <a:schemeClr val="bg1"/>
                </a:solidFill>
              </a:rPr>
              <a:t>Modellek konfigurálása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400" dirty="0">
                <a:solidFill>
                  <a:schemeClr val="bg1"/>
                </a:solidFill>
              </a:rPr>
              <a:t>A konfigurált autó összegzése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400" dirty="0">
                <a:solidFill>
                  <a:schemeClr val="bg1"/>
                </a:solidFill>
              </a:rPr>
              <a:t>Rendelés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400" dirty="0">
                <a:solidFill>
                  <a:schemeClr val="bg1"/>
                </a:solidFill>
              </a:rPr>
              <a:t>E-mail visszaigazolás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400" dirty="0">
                <a:solidFill>
                  <a:schemeClr val="bg1"/>
                </a:solidFill>
              </a:rPr>
              <a:t>Felhasználó saját adatainak megtekintésé (felhasználói oldal)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400" dirty="0">
                <a:solidFill>
                  <a:schemeClr val="bg1"/>
                </a:solidFill>
              </a:rPr>
              <a:t>Szervizelés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400" dirty="0">
                <a:solidFill>
                  <a:schemeClr val="bg1"/>
                </a:solidFill>
              </a:rPr>
              <a:t>Adatbázisba adatok lekérése és feltöltése</a:t>
            </a:r>
          </a:p>
        </p:txBody>
      </p:sp>
    </p:spTree>
    <p:extLst>
      <p:ext uri="{BB962C8B-B14F-4D97-AF65-F5344CB8AC3E}">
        <p14:creationId xmlns:p14="http://schemas.microsoft.com/office/powerpoint/2010/main" val="14455458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73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églalap: lekerekített 1">
            <a:extLst>
              <a:ext uri="{FF2B5EF4-FFF2-40B4-BE49-F238E27FC236}">
                <a16:creationId xmlns:a16="http://schemas.microsoft.com/office/drawing/2014/main" id="{45B2B52E-DD97-4F80-BE91-389AEFFE21C9}"/>
              </a:ext>
            </a:extLst>
          </p:cNvPr>
          <p:cNvSpPr/>
          <p:nvPr/>
        </p:nvSpPr>
        <p:spPr>
          <a:xfrm>
            <a:off x="1260629" y="1738495"/>
            <a:ext cx="9916357" cy="3764132"/>
          </a:xfrm>
          <a:prstGeom prst="roundRect">
            <a:avLst/>
          </a:prstGeom>
          <a:solidFill>
            <a:schemeClr val="tx1"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3" name="Kép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"/>
            <a:ext cx="12192000" cy="1285875"/>
          </a:xfrm>
          <a:prstGeom prst="rect">
            <a:avLst/>
          </a:prstGeom>
          <a:noFill/>
          <a:effectLst>
            <a:glow>
              <a:schemeClr val="accent1"/>
            </a:glow>
            <a:reflection endPos="0" dir="5400000" sy="-100000" algn="bl" rotWithShape="0"/>
          </a:effectLst>
        </p:spPr>
      </p:pic>
      <p:sp>
        <p:nvSpPr>
          <p:cNvPr id="8" name="Téglalap 7"/>
          <p:cNvSpPr/>
          <p:nvPr/>
        </p:nvSpPr>
        <p:spPr>
          <a:xfrm>
            <a:off x="3808665" y="254822"/>
            <a:ext cx="457467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u-HU" sz="4400" cap="all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Az oldal Dizájnja</a:t>
            </a:r>
          </a:p>
        </p:txBody>
      </p:sp>
      <p:sp>
        <p:nvSpPr>
          <p:cNvPr id="5" name="Téglalap: lekerekített 4">
            <a:extLst>
              <a:ext uri="{FF2B5EF4-FFF2-40B4-BE49-F238E27FC236}">
                <a16:creationId xmlns:a16="http://schemas.microsoft.com/office/drawing/2014/main" id="{DA005938-C788-4479-B80E-8EDB4A9B5837}"/>
              </a:ext>
            </a:extLst>
          </p:cNvPr>
          <p:cNvSpPr/>
          <p:nvPr/>
        </p:nvSpPr>
        <p:spPr>
          <a:xfrm>
            <a:off x="1781338" y="2345275"/>
            <a:ext cx="3733800" cy="2550575"/>
          </a:xfrm>
          <a:prstGeom prst="roundRect">
            <a:avLst/>
          </a:prstGeom>
          <a:solidFill>
            <a:schemeClr val="accent5">
              <a:lumMod val="50000"/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23" name="Téglalap 22"/>
          <p:cNvSpPr/>
          <p:nvPr/>
        </p:nvSpPr>
        <p:spPr>
          <a:xfrm>
            <a:off x="2574470" y="2576374"/>
            <a:ext cx="281292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u-HU" sz="2400" b="1" dirty="0">
                <a:solidFill>
                  <a:schemeClr val="bg1"/>
                </a:solidFill>
              </a:rPr>
              <a:t>Oldal szín palettája</a:t>
            </a:r>
          </a:p>
        </p:txBody>
      </p:sp>
      <p:pic>
        <p:nvPicPr>
          <p:cNvPr id="9" name="Kép 8">
            <a:extLst>
              <a:ext uri="{FF2B5EF4-FFF2-40B4-BE49-F238E27FC236}">
                <a16:creationId xmlns:a16="http://schemas.microsoft.com/office/drawing/2014/main" id="{B3C1566D-F59B-442E-A317-D30C508051C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9084" y="2474514"/>
            <a:ext cx="665386" cy="665386"/>
          </a:xfrm>
          <a:prstGeom prst="rect">
            <a:avLst/>
          </a:prstGeom>
        </p:spPr>
      </p:pic>
      <p:sp>
        <p:nvSpPr>
          <p:cNvPr id="10" name="Szövegdoboz 9">
            <a:extLst>
              <a:ext uri="{FF2B5EF4-FFF2-40B4-BE49-F238E27FC236}">
                <a16:creationId xmlns:a16="http://schemas.microsoft.com/office/drawing/2014/main" id="{B911C987-E29D-4009-AB89-AB41458BFEAE}"/>
              </a:ext>
            </a:extLst>
          </p:cNvPr>
          <p:cNvSpPr txBox="1"/>
          <p:nvPr/>
        </p:nvSpPr>
        <p:spPr>
          <a:xfrm>
            <a:off x="2574470" y="2908960"/>
            <a:ext cx="2657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solidFill>
                  <a:schemeClr val="bg1"/>
                </a:solidFill>
              </a:rPr>
              <a:t>Kék, szürke, fekete, fehér</a:t>
            </a:r>
          </a:p>
        </p:txBody>
      </p:sp>
      <p:sp>
        <p:nvSpPr>
          <p:cNvPr id="14" name="Szövegdoboz 13">
            <a:extLst>
              <a:ext uri="{FF2B5EF4-FFF2-40B4-BE49-F238E27FC236}">
                <a16:creationId xmlns:a16="http://schemas.microsoft.com/office/drawing/2014/main" id="{A9222563-F6DD-4105-8E5B-01FCA2028DFD}"/>
              </a:ext>
            </a:extLst>
          </p:cNvPr>
          <p:cNvSpPr txBox="1"/>
          <p:nvPr/>
        </p:nvSpPr>
        <p:spPr>
          <a:xfrm>
            <a:off x="1805669" y="3284465"/>
            <a:ext cx="370946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hu-HU" dirty="0">
                <a:solidFill>
                  <a:schemeClr val="bg1"/>
                </a:solidFill>
              </a:rPr>
              <a:t>A kék szín fontos a weboldalon, mivel a Ford logójában is található. A szürke, fekete és fehér színnel egy modern kinézetű weboldalt akarunk mutatni. </a:t>
            </a:r>
          </a:p>
        </p:txBody>
      </p:sp>
      <p:pic>
        <p:nvPicPr>
          <p:cNvPr id="19" name="Kép 18">
            <a:extLst>
              <a:ext uri="{FF2B5EF4-FFF2-40B4-BE49-F238E27FC236}">
                <a16:creationId xmlns:a16="http://schemas.microsoft.com/office/drawing/2014/main" id="{8AEB3D06-0B57-41DD-8B56-2519A28ED4E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3890" y="2403147"/>
            <a:ext cx="3895726" cy="2434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8660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alphaModFix amt="9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églalap 14"/>
          <p:cNvSpPr/>
          <p:nvPr/>
        </p:nvSpPr>
        <p:spPr>
          <a:xfrm>
            <a:off x="1" y="1027657"/>
            <a:ext cx="12191999" cy="5830343"/>
          </a:xfrm>
          <a:prstGeom prst="rect">
            <a:avLst/>
          </a:prstGeom>
          <a:solidFill>
            <a:schemeClr val="tx1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pic>
        <p:nvPicPr>
          <p:cNvPr id="3" name="Kép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"/>
            <a:ext cx="12192000" cy="1285875"/>
          </a:xfrm>
          <a:prstGeom prst="rect">
            <a:avLst/>
          </a:prstGeom>
          <a:noFill/>
          <a:effectLst>
            <a:glow>
              <a:schemeClr val="accent1"/>
            </a:glow>
            <a:reflection endPos="0" dir="5400000" sy="-100000" algn="bl" rotWithShape="0"/>
          </a:effectLst>
        </p:spPr>
      </p:pic>
      <p:sp>
        <p:nvSpPr>
          <p:cNvPr id="8" name="Téglalap 7"/>
          <p:cNvSpPr/>
          <p:nvPr/>
        </p:nvSpPr>
        <p:spPr>
          <a:xfrm>
            <a:off x="4702681" y="258214"/>
            <a:ext cx="2881502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u-HU" sz="4400" cap="all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Front-end </a:t>
            </a:r>
          </a:p>
        </p:txBody>
      </p:sp>
      <p:sp>
        <p:nvSpPr>
          <p:cNvPr id="23" name="Téglalap 22"/>
          <p:cNvSpPr/>
          <p:nvPr/>
        </p:nvSpPr>
        <p:spPr>
          <a:xfrm>
            <a:off x="378126" y="1715916"/>
            <a:ext cx="11530611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u-HU" sz="2800" b="1" dirty="0" err="1">
                <a:solidFill>
                  <a:schemeClr val="bg1"/>
                </a:solidFill>
              </a:rPr>
              <a:t>Views</a:t>
            </a:r>
            <a:r>
              <a:rPr lang="hu-HU" sz="2800" b="1" dirty="0">
                <a:solidFill>
                  <a:schemeClr val="bg1"/>
                </a:solidFill>
              </a:rPr>
              <a:t>: </a:t>
            </a:r>
            <a:r>
              <a:rPr lang="hu-HU" sz="2400" dirty="0" err="1">
                <a:solidFill>
                  <a:schemeClr val="bg1"/>
                </a:solidFill>
              </a:rPr>
              <a:t>HomeView</a:t>
            </a:r>
            <a:r>
              <a:rPr lang="hu-HU" sz="2400" dirty="0">
                <a:solidFill>
                  <a:schemeClr val="bg1"/>
                </a:solidFill>
              </a:rPr>
              <a:t>, </a:t>
            </a:r>
            <a:r>
              <a:rPr lang="hu-HU" sz="2400" dirty="0" err="1">
                <a:solidFill>
                  <a:schemeClr val="bg1"/>
                </a:solidFill>
              </a:rPr>
              <a:t>About</a:t>
            </a:r>
            <a:r>
              <a:rPr lang="hu-HU" sz="2400" dirty="0">
                <a:solidFill>
                  <a:schemeClr val="bg1"/>
                </a:solidFill>
              </a:rPr>
              <a:t>, </a:t>
            </a:r>
            <a:r>
              <a:rPr lang="hu-HU" sz="2400" dirty="0" err="1">
                <a:solidFill>
                  <a:schemeClr val="bg1"/>
                </a:solidFill>
              </a:rPr>
              <a:t>Boiling</a:t>
            </a:r>
            <a:r>
              <a:rPr lang="hu-HU" sz="2400" dirty="0">
                <a:solidFill>
                  <a:schemeClr val="bg1"/>
                </a:solidFill>
              </a:rPr>
              <a:t>, </a:t>
            </a:r>
            <a:r>
              <a:rPr lang="hu-HU" sz="2400" dirty="0" err="1">
                <a:solidFill>
                  <a:schemeClr val="bg1"/>
                </a:solidFill>
              </a:rPr>
              <a:t>Cars</a:t>
            </a:r>
            <a:r>
              <a:rPr lang="hu-HU" sz="2400" dirty="0">
                <a:solidFill>
                  <a:schemeClr val="bg1"/>
                </a:solidFill>
              </a:rPr>
              <a:t>, Configurator, </a:t>
            </a:r>
            <a:r>
              <a:rPr lang="hu-HU" sz="2400" dirty="0" err="1">
                <a:solidFill>
                  <a:schemeClr val="bg1"/>
                </a:solidFill>
              </a:rPr>
              <a:t>History</a:t>
            </a:r>
            <a:r>
              <a:rPr lang="hu-HU" sz="2400" dirty="0">
                <a:solidFill>
                  <a:schemeClr val="bg1"/>
                </a:solidFill>
              </a:rPr>
              <a:t>, Login, </a:t>
            </a:r>
            <a:r>
              <a:rPr lang="hu-HU" sz="2400" dirty="0" err="1">
                <a:solidFill>
                  <a:schemeClr val="bg1"/>
                </a:solidFill>
              </a:rPr>
              <a:t>Registration</a:t>
            </a:r>
            <a:r>
              <a:rPr lang="hu-HU" sz="2400" dirty="0">
                <a:solidFill>
                  <a:schemeClr val="bg1"/>
                </a:solidFill>
              </a:rPr>
              <a:t>, Service, </a:t>
            </a:r>
            <a:r>
              <a:rPr lang="hu-HU" sz="2400" dirty="0" err="1">
                <a:solidFill>
                  <a:schemeClr val="bg1"/>
                </a:solidFill>
              </a:rPr>
              <a:t>Summary</a:t>
            </a:r>
            <a:r>
              <a:rPr lang="hu-HU" sz="2400" dirty="0">
                <a:solidFill>
                  <a:schemeClr val="bg1"/>
                </a:solidFill>
              </a:rPr>
              <a:t>, </a:t>
            </a:r>
            <a:r>
              <a:rPr lang="hu-HU" sz="2400" dirty="0" err="1">
                <a:solidFill>
                  <a:schemeClr val="bg1"/>
                </a:solidFill>
              </a:rPr>
              <a:t>Profile</a:t>
            </a:r>
            <a:endParaRPr lang="hu-HU" sz="2400" cap="all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" name="Téglalap 9"/>
          <p:cNvSpPr/>
          <p:nvPr/>
        </p:nvSpPr>
        <p:spPr>
          <a:xfrm>
            <a:off x="378126" y="2813922"/>
            <a:ext cx="1096547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u-HU" sz="2800" b="1" dirty="0" err="1">
                <a:solidFill>
                  <a:schemeClr val="bg1"/>
                </a:solidFill>
              </a:rPr>
              <a:t>Components</a:t>
            </a:r>
            <a:r>
              <a:rPr lang="hu-HU" sz="2800" b="1" dirty="0">
                <a:solidFill>
                  <a:schemeClr val="bg1"/>
                </a:solidFill>
              </a:rPr>
              <a:t>: </a:t>
            </a:r>
            <a:r>
              <a:rPr lang="hu-HU" sz="2400" dirty="0" err="1">
                <a:solidFill>
                  <a:schemeClr val="bg1"/>
                </a:solidFill>
              </a:rPr>
              <a:t>CarsList</a:t>
            </a:r>
            <a:r>
              <a:rPr lang="hu-HU" sz="2400" dirty="0">
                <a:solidFill>
                  <a:schemeClr val="bg1"/>
                </a:solidFill>
              </a:rPr>
              <a:t>, Configurator, </a:t>
            </a:r>
            <a:r>
              <a:rPr lang="hu-HU" sz="2400" dirty="0" err="1">
                <a:solidFill>
                  <a:schemeClr val="bg1"/>
                </a:solidFill>
              </a:rPr>
              <a:t>Summary</a:t>
            </a:r>
            <a:endParaRPr lang="hu-HU" sz="2400" cap="all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2" name="Téglalap 11"/>
          <p:cNvSpPr/>
          <p:nvPr/>
        </p:nvSpPr>
        <p:spPr>
          <a:xfrm>
            <a:off x="378126" y="3542596"/>
            <a:ext cx="1096547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u-HU" sz="2800" b="1" dirty="0">
                <a:solidFill>
                  <a:schemeClr val="bg1"/>
                </a:solidFill>
              </a:rPr>
              <a:t>CSS: </a:t>
            </a:r>
            <a:r>
              <a:rPr lang="hu-HU" sz="2400" dirty="0" err="1">
                <a:solidFill>
                  <a:schemeClr val="bg1"/>
                </a:solidFill>
              </a:rPr>
              <a:t>bootstrap.min</a:t>
            </a:r>
            <a:r>
              <a:rPr lang="hu-HU" sz="2400" dirty="0">
                <a:solidFill>
                  <a:schemeClr val="bg1"/>
                </a:solidFill>
              </a:rPr>
              <a:t>, </a:t>
            </a:r>
            <a:r>
              <a:rPr lang="hu-HU" sz="2400" dirty="0" err="1">
                <a:solidFill>
                  <a:schemeClr val="bg1"/>
                </a:solidFill>
              </a:rPr>
              <a:t>style</a:t>
            </a:r>
            <a:endParaRPr lang="hu-HU" sz="2400" cap="all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3" name="Téglalap 12"/>
          <p:cNvSpPr/>
          <p:nvPr/>
        </p:nvSpPr>
        <p:spPr>
          <a:xfrm>
            <a:off x="378125" y="4271270"/>
            <a:ext cx="1096547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u-HU" sz="2800" b="1" dirty="0" err="1">
                <a:solidFill>
                  <a:schemeClr val="bg1"/>
                </a:solidFill>
              </a:rPr>
              <a:t>Services</a:t>
            </a:r>
            <a:r>
              <a:rPr lang="hu-HU" sz="2800" b="1" dirty="0">
                <a:solidFill>
                  <a:schemeClr val="bg1"/>
                </a:solidFill>
              </a:rPr>
              <a:t>: </a:t>
            </a:r>
            <a:r>
              <a:rPr lang="hu-HU" sz="2400" dirty="0">
                <a:solidFill>
                  <a:schemeClr val="bg1"/>
                </a:solidFill>
              </a:rPr>
              <a:t>dataservice.js</a:t>
            </a:r>
            <a:endParaRPr lang="hu-HU" sz="2400" cap="all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4" name="Téglalap 13"/>
          <p:cNvSpPr/>
          <p:nvPr/>
        </p:nvSpPr>
        <p:spPr>
          <a:xfrm>
            <a:off x="378125" y="4999944"/>
            <a:ext cx="1096547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u-HU" sz="2800" b="1" dirty="0" err="1">
                <a:solidFill>
                  <a:schemeClr val="bg1"/>
                </a:solidFill>
              </a:rPr>
              <a:t>Stores</a:t>
            </a:r>
            <a:r>
              <a:rPr lang="hu-HU" sz="2800" b="1" dirty="0">
                <a:solidFill>
                  <a:schemeClr val="bg1"/>
                </a:solidFill>
              </a:rPr>
              <a:t>: </a:t>
            </a:r>
            <a:r>
              <a:rPr lang="hu-HU" sz="2400" dirty="0">
                <a:solidFill>
                  <a:schemeClr val="bg1"/>
                </a:solidFill>
              </a:rPr>
              <a:t>index.js</a:t>
            </a:r>
            <a:endParaRPr lang="hu-HU" sz="2400" cap="all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" name="Kép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4993" y="3750262"/>
            <a:ext cx="5153744" cy="2686425"/>
          </a:xfrm>
          <a:prstGeom prst="rect">
            <a:avLst/>
          </a:prstGeom>
        </p:spPr>
      </p:pic>
      <p:sp>
        <p:nvSpPr>
          <p:cNvPr id="16" name="Szövegdoboz 15"/>
          <p:cNvSpPr txBox="1"/>
          <p:nvPr/>
        </p:nvSpPr>
        <p:spPr>
          <a:xfrm>
            <a:off x="6754993" y="6431783"/>
            <a:ext cx="18271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400" dirty="0">
                <a:solidFill>
                  <a:schemeClr val="bg1"/>
                </a:solidFill>
              </a:rPr>
              <a:t>Oldalak beimportálása</a:t>
            </a:r>
          </a:p>
        </p:txBody>
      </p:sp>
    </p:spTree>
    <p:extLst>
      <p:ext uri="{BB962C8B-B14F-4D97-AF65-F5344CB8AC3E}">
        <p14:creationId xmlns:p14="http://schemas.microsoft.com/office/powerpoint/2010/main" val="36190743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bg1"/>
            </a:gs>
            <a:gs pos="12000">
              <a:schemeClr val="accent5">
                <a:lumMod val="40000"/>
                <a:lumOff val="6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ép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"/>
            <a:ext cx="12192000" cy="1285875"/>
          </a:xfrm>
          <a:prstGeom prst="rect">
            <a:avLst/>
          </a:prstGeom>
          <a:noFill/>
          <a:effectLst>
            <a:glow>
              <a:schemeClr val="accent1"/>
            </a:glow>
            <a:reflection endPos="0" dir="5400000" sy="-100000" algn="bl" rotWithShape="0"/>
          </a:effectLst>
        </p:spPr>
      </p:pic>
      <p:sp>
        <p:nvSpPr>
          <p:cNvPr id="8" name="Téglalap 7"/>
          <p:cNvSpPr/>
          <p:nvPr/>
        </p:nvSpPr>
        <p:spPr>
          <a:xfrm>
            <a:off x="4702681" y="258214"/>
            <a:ext cx="2881502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u-HU" sz="4400" cap="all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Front-end </a:t>
            </a:r>
          </a:p>
        </p:txBody>
      </p:sp>
      <p:sp>
        <p:nvSpPr>
          <p:cNvPr id="12" name="Téglalap 11">
            <a:extLst>
              <a:ext uri="{FF2B5EF4-FFF2-40B4-BE49-F238E27FC236}">
                <a16:creationId xmlns:a16="http://schemas.microsoft.com/office/drawing/2014/main" id="{208EF886-943A-47D9-9C2A-8AF69D9D00F0}"/>
              </a:ext>
            </a:extLst>
          </p:cNvPr>
          <p:cNvSpPr/>
          <p:nvPr/>
        </p:nvSpPr>
        <p:spPr>
          <a:xfrm>
            <a:off x="349756" y="1473682"/>
            <a:ext cx="359359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u-HU" sz="2800" b="1" dirty="0" err="1"/>
              <a:t>Navbar</a:t>
            </a:r>
            <a:endParaRPr lang="hu-HU" sz="2800" b="1" cap="all" dirty="0">
              <a:latin typeface="+mj-lt"/>
              <a:ea typeface="+mj-ea"/>
              <a:cs typeface="+mj-cs"/>
            </a:endParaRPr>
          </a:p>
        </p:txBody>
      </p:sp>
      <p:sp>
        <p:nvSpPr>
          <p:cNvPr id="13" name="Szövegdoboz 12">
            <a:extLst>
              <a:ext uri="{FF2B5EF4-FFF2-40B4-BE49-F238E27FC236}">
                <a16:creationId xmlns:a16="http://schemas.microsoft.com/office/drawing/2014/main" id="{5CCC0AD8-B4FB-4B68-B2B9-8A991E8CF373}"/>
              </a:ext>
            </a:extLst>
          </p:cNvPr>
          <p:cNvSpPr txBox="1"/>
          <p:nvPr/>
        </p:nvSpPr>
        <p:spPr>
          <a:xfrm>
            <a:off x="340962" y="2000045"/>
            <a:ext cx="788863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hu-HU" dirty="0"/>
              <a:t>A </a:t>
            </a:r>
            <a:r>
              <a:rPr lang="hu-HU" dirty="0" err="1"/>
              <a:t>navbar-on</a:t>
            </a:r>
            <a:r>
              <a:rPr lang="hu-HU" dirty="0"/>
              <a:t> hat darab fő link található, plusz a Bejelentéses gomb. A kezdőlapra (és a logóra) kattintva a </a:t>
            </a:r>
            <a:r>
              <a:rPr lang="hu-HU" dirty="0" err="1"/>
              <a:t>HomeView</a:t>
            </a:r>
            <a:r>
              <a:rPr lang="hu-HU" dirty="0"/>
              <a:t> jelenik meg. A modellválasztékra kattintva egy lenyíló listában megjelenik az összes modell, de a „minden modell” gombbal egy teljes oldalt nyithatunk meg ahol ugyan úgy ki listázza az autókat. A Ford fiók és szerviz csak bejelentéses után érhető el, ahol adatainkat és szervizelésünket tekinthetjük meg. A kapcsolat gombra kattintva le görget az oldal aljára ahol látható a Ford elérhetősége. A Bejelentéses egy Login oldalt nyit meg.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3F4307F5-A375-45F3-BDEA-4ECBFE0A31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05845"/>
            <a:ext cx="8353887" cy="452155"/>
          </a:xfrm>
          <a:prstGeom prst="rect">
            <a:avLst/>
          </a:prstGeom>
        </p:spPr>
      </p:pic>
      <p:pic>
        <p:nvPicPr>
          <p:cNvPr id="10" name="Kép 9">
            <a:extLst>
              <a:ext uri="{FF2B5EF4-FFF2-40B4-BE49-F238E27FC236}">
                <a16:creationId xmlns:a16="http://schemas.microsoft.com/office/drawing/2014/main" id="{AB036CB5-5EA0-44A6-8B2C-1BFCB4D49C1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8820" y="1566879"/>
            <a:ext cx="1733424" cy="4295877"/>
          </a:xfrm>
          <a:prstGeom prst="rect">
            <a:avLst/>
          </a:prstGeom>
        </p:spPr>
      </p:pic>
      <p:pic>
        <p:nvPicPr>
          <p:cNvPr id="19" name="Kép 18">
            <a:extLst>
              <a:ext uri="{FF2B5EF4-FFF2-40B4-BE49-F238E27FC236}">
                <a16:creationId xmlns:a16="http://schemas.microsoft.com/office/drawing/2014/main" id="{EF0B696E-8670-4377-B749-DB9E932C9C4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1440" y="6143762"/>
            <a:ext cx="3453415" cy="714238"/>
          </a:xfrm>
          <a:prstGeom prst="rect">
            <a:avLst/>
          </a:prstGeom>
        </p:spPr>
      </p:pic>
      <p:sp>
        <p:nvSpPr>
          <p:cNvPr id="21" name="Szövegdoboz 20">
            <a:extLst>
              <a:ext uri="{FF2B5EF4-FFF2-40B4-BE49-F238E27FC236}">
                <a16:creationId xmlns:a16="http://schemas.microsoft.com/office/drawing/2014/main" id="{3B572FFC-F7DD-4259-9BE8-7D738825AE8D}"/>
              </a:ext>
            </a:extLst>
          </p:cNvPr>
          <p:cNvSpPr txBox="1"/>
          <p:nvPr/>
        </p:nvSpPr>
        <p:spPr>
          <a:xfrm>
            <a:off x="465250" y="4108430"/>
            <a:ext cx="788863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hu-HU" dirty="0"/>
              <a:t>A Továbbiak egy lenyíló menü melyben a következő allinkek találhatóak: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hu-HU" dirty="0"/>
              <a:t>Története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hu-HU" dirty="0"/>
              <a:t>Rólunk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hu-HU" dirty="0"/>
              <a:t>Hírek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hu-HU" dirty="0"/>
              <a:t>Források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hu-HU" dirty="0"/>
              <a:t>(Login) – mobile nézet miatt</a:t>
            </a:r>
          </a:p>
        </p:txBody>
      </p:sp>
    </p:spTree>
    <p:extLst>
      <p:ext uri="{BB962C8B-B14F-4D97-AF65-F5344CB8AC3E}">
        <p14:creationId xmlns:p14="http://schemas.microsoft.com/office/powerpoint/2010/main" val="15350315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118</TotalTime>
  <Words>1139</Words>
  <Application>Microsoft Office PowerPoint</Application>
  <PresentationFormat>Szélesvásznú</PresentationFormat>
  <Paragraphs>165</Paragraphs>
  <Slides>20</Slides>
  <Notes>19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3</vt:i4>
      </vt:variant>
      <vt:variant>
        <vt:lpstr>Téma</vt:lpstr>
      </vt:variant>
      <vt:variant>
        <vt:i4>1</vt:i4>
      </vt:variant>
      <vt:variant>
        <vt:lpstr>Diacímek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Office-téma</vt:lpstr>
      <vt:lpstr>FORD MOTOR COMPANY 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Köszönjük a figyelmet!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PowerPoint-bemutató</dc:title>
  <dc:creator>Pc</dc:creator>
  <cp:lastModifiedBy>Hujber Patrik Tamás</cp:lastModifiedBy>
  <cp:revision>196</cp:revision>
  <dcterms:created xsi:type="dcterms:W3CDTF">2023-04-19T14:09:06Z</dcterms:created>
  <dcterms:modified xsi:type="dcterms:W3CDTF">2023-04-20T11:01:10Z</dcterms:modified>
</cp:coreProperties>
</file>